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47"/>
  </p:notesMasterIdLst>
  <p:sldIdLst>
    <p:sldId id="348" r:id="rId3"/>
    <p:sldId id="426" r:id="rId4"/>
    <p:sldId id="385" r:id="rId5"/>
    <p:sldId id="397" r:id="rId6"/>
    <p:sldId id="362" r:id="rId7"/>
    <p:sldId id="394" r:id="rId8"/>
    <p:sldId id="395" r:id="rId9"/>
    <p:sldId id="400" r:id="rId10"/>
    <p:sldId id="393" r:id="rId11"/>
    <p:sldId id="401" r:id="rId12"/>
    <p:sldId id="403" r:id="rId13"/>
    <p:sldId id="290" r:id="rId14"/>
    <p:sldId id="399" r:id="rId15"/>
    <p:sldId id="404" r:id="rId16"/>
    <p:sldId id="406" r:id="rId17"/>
    <p:sldId id="427" r:id="rId18"/>
    <p:sldId id="392" r:id="rId19"/>
    <p:sldId id="407" r:id="rId20"/>
    <p:sldId id="402" r:id="rId21"/>
    <p:sldId id="408" r:id="rId22"/>
    <p:sldId id="340" r:id="rId23"/>
    <p:sldId id="409" r:id="rId24"/>
    <p:sldId id="410" r:id="rId25"/>
    <p:sldId id="379" r:id="rId26"/>
    <p:sldId id="412" r:id="rId27"/>
    <p:sldId id="411" r:id="rId28"/>
    <p:sldId id="366" r:id="rId29"/>
    <p:sldId id="352" r:id="rId30"/>
    <p:sldId id="413" r:id="rId31"/>
    <p:sldId id="258" r:id="rId32"/>
    <p:sldId id="425" r:id="rId33"/>
    <p:sldId id="414" r:id="rId34"/>
    <p:sldId id="415" r:id="rId35"/>
    <p:sldId id="396" r:id="rId36"/>
    <p:sldId id="424" r:id="rId37"/>
    <p:sldId id="416" r:id="rId38"/>
    <p:sldId id="417" r:id="rId39"/>
    <p:sldId id="418" r:id="rId40"/>
    <p:sldId id="380" r:id="rId41"/>
    <p:sldId id="419" r:id="rId42"/>
    <p:sldId id="420" r:id="rId43"/>
    <p:sldId id="421" r:id="rId44"/>
    <p:sldId id="422" r:id="rId45"/>
    <p:sldId id="423" r:id="rId4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18" autoAdjust="0"/>
    <p:restoredTop sz="60589" autoAdjust="0"/>
  </p:normalViewPr>
  <p:slideViewPr>
    <p:cSldViewPr>
      <p:cViewPr varScale="1">
        <p:scale>
          <a:sx n="72" d="100"/>
          <a:sy n="72" d="100"/>
        </p:scale>
        <p:origin x="1488" y="78"/>
      </p:cViewPr>
      <p:guideLst>
        <p:guide orient="horz" pos="2160"/>
        <p:guide pos="2880"/>
      </p:guideLst>
    </p:cSldViewPr>
  </p:slideViewPr>
  <p:outlineViewPr>
    <p:cViewPr>
      <p:scale>
        <a:sx n="33" d="100"/>
        <a:sy n="33" d="100"/>
      </p:scale>
      <p:origin x="48" y="13896"/>
    </p:cViewPr>
  </p:outlineViewPr>
  <p:notesTextViewPr>
    <p:cViewPr>
      <p:scale>
        <a:sx n="100" d="100"/>
        <a:sy n="100" d="100"/>
      </p:scale>
      <p:origin x="0" y="0"/>
    </p:cViewPr>
  </p:notesTextViewPr>
  <p:sorterViewPr>
    <p:cViewPr>
      <p:scale>
        <a:sx n="66" d="100"/>
        <a:sy n="66" d="100"/>
      </p:scale>
      <p:origin x="0" y="4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08A383-EE4F-4CEA-A953-CF420ACA9E05}" type="datetimeFigureOut">
              <a:rPr lang="it-IT" smtClean="0"/>
              <a:pPr/>
              <a:t>05/10/2023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0A6906-6B0C-4DDD-81FC-B620C92024D4}"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E0A6906-6B0C-4DDD-81FC-B620C92024D4}" type="slidenum">
              <a:rPr lang="it-IT" smtClean="0"/>
              <a:pPr/>
              <a:t>1</a:t>
            </a:fld>
            <a:endParaRPr lang="it-IT"/>
          </a:p>
        </p:txBody>
      </p:sp>
    </p:spTree>
    <p:extLst>
      <p:ext uri="{BB962C8B-B14F-4D97-AF65-F5344CB8AC3E}">
        <p14:creationId xmlns:p14="http://schemas.microsoft.com/office/powerpoint/2010/main" val="2328754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E0A6906-6B0C-4DDD-81FC-B620C92024D4}" type="slidenum">
              <a:rPr lang="it-IT" smtClean="0"/>
              <a:pPr/>
              <a:t>40</a:t>
            </a:fld>
            <a:endParaRPr lang="it-IT"/>
          </a:p>
        </p:txBody>
      </p:sp>
    </p:spTree>
    <p:extLst>
      <p:ext uri="{BB962C8B-B14F-4D97-AF65-F5344CB8AC3E}">
        <p14:creationId xmlns:p14="http://schemas.microsoft.com/office/powerpoint/2010/main" val="2356743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A5A8023C-B915-4769-B2F1-234D1B6CF6C5}" type="datetimeFigureOut">
              <a:rPr lang="it-IT" smtClean="0"/>
              <a:pPr/>
              <a:t>05/10/2023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EE199A8-8BE3-458A-B969-CB20EDC9BF48}"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A5A8023C-B915-4769-B2F1-234D1B6CF6C5}" type="datetimeFigureOut">
              <a:rPr lang="it-IT" smtClean="0"/>
              <a:pPr/>
              <a:t>05/10/2023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EE199A8-8BE3-458A-B969-CB20EDC9BF48}"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A5A8023C-B915-4769-B2F1-234D1B6CF6C5}" type="datetimeFigureOut">
              <a:rPr lang="it-IT" smtClean="0"/>
              <a:pPr/>
              <a:t>05/10/2023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EE199A8-8BE3-458A-B969-CB20EDC9BF48}"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5A8023C-B915-4769-B2F1-234D1B6CF6C5}" type="datetimeFigureOut">
              <a:rPr lang="it-IT" smtClean="0"/>
              <a:pPr/>
              <a:t>05/10/2023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EE199A8-8BE3-458A-B969-CB20EDC9BF48}" type="slidenum">
              <a:rPr lang="it-IT" smtClean="0"/>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5A8023C-B915-4769-B2F1-234D1B6CF6C5}" type="datetimeFigureOut">
              <a:rPr lang="it-IT" smtClean="0"/>
              <a:pPr/>
              <a:t>05/10/2023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EE199A8-8BE3-458A-B969-CB20EDC9BF48}" type="slidenum">
              <a:rPr lang="it-IT" smtClean="0"/>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4514A9-5203-3B92-950B-84EA9659DE6D}"/>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F34394D-A1F1-5A5F-CDE4-6450B88568D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76EE550-E851-5F4F-E55C-BF7ACFCB7CBF}"/>
              </a:ext>
            </a:extLst>
          </p:cNvPr>
          <p:cNvSpPr>
            <a:spLocks noGrp="1"/>
          </p:cNvSpPr>
          <p:nvPr>
            <p:ph type="dt" sz="half" idx="10"/>
          </p:nvPr>
        </p:nvSpPr>
        <p:spPr/>
        <p:txBody>
          <a:bodyPr/>
          <a:lstStyle/>
          <a:p>
            <a:fld id="{19828E1B-2489-4793-8D81-BEB6F52A9265}" type="datetimeFigureOut">
              <a:rPr lang="it-IT" smtClean="0"/>
              <a:t>05/10/2023</a:t>
            </a:fld>
            <a:endParaRPr lang="it-IT"/>
          </a:p>
        </p:txBody>
      </p:sp>
      <p:sp>
        <p:nvSpPr>
          <p:cNvPr id="5" name="Segnaposto piè di pagina 4">
            <a:extLst>
              <a:ext uri="{FF2B5EF4-FFF2-40B4-BE49-F238E27FC236}">
                <a16:creationId xmlns:a16="http://schemas.microsoft.com/office/drawing/2014/main" id="{F048A170-F227-6DA3-396D-78CA0A5D41E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95BD190-D5FD-C900-C715-F33482BEBFAC}"/>
              </a:ext>
            </a:extLst>
          </p:cNvPr>
          <p:cNvSpPr>
            <a:spLocks noGrp="1"/>
          </p:cNvSpPr>
          <p:nvPr>
            <p:ph type="sldNum" sz="quarter" idx="12"/>
          </p:nvPr>
        </p:nvSpPr>
        <p:spPr/>
        <p:txBody>
          <a:bodyPr/>
          <a:lstStyle/>
          <a:p>
            <a:fld id="{04029B16-04CE-46EB-9CAE-79B4AEA6AD27}" type="slidenum">
              <a:rPr lang="it-IT" smtClean="0"/>
              <a:t>‹N›</a:t>
            </a:fld>
            <a:endParaRPr lang="it-IT"/>
          </a:p>
        </p:txBody>
      </p:sp>
    </p:spTree>
    <p:extLst>
      <p:ext uri="{BB962C8B-B14F-4D97-AF65-F5344CB8AC3E}">
        <p14:creationId xmlns:p14="http://schemas.microsoft.com/office/powerpoint/2010/main" val="3187905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F8AEBE-D5C2-933C-4E6A-0D07E334F79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39AADED-6290-A9E7-F2AC-189740EAEDB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4CE3E2E-3D29-761B-6D79-2878CF6FBFFD}"/>
              </a:ext>
            </a:extLst>
          </p:cNvPr>
          <p:cNvSpPr>
            <a:spLocks noGrp="1"/>
          </p:cNvSpPr>
          <p:nvPr>
            <p:ph type="dt" sz="half" idx="10"/>
          </p:nvPr>
        </p:nvSpPr>
        <p:spPr/>
        <p:txBody>
          <a:bodyPr/>
          <a:lstStyle/>
          <a:p>
            <a:fld id="{19828E1B-2489-4793-8D81-BEB6F52A9265}" type="datetimeFigureOut">
              <a:rPr lang="it-IT" smtClean="0"/>
              <a:t>05/10/2023</a:t>
            </a:fld>
            <a:endParaRPr lang="it-IT"/>
          </a:p>
        </p:txBody>
      </p:sp>
      <p:sp>
        <p:nvSpPr>
          <p:cNvPr id="5" name="Segnaposto piè di pagina 4">
            <a:extLst>
              <a:ext uri="{FF2B5EF4-FFF2-40B4-BE49-F238E27FC236}">
                <a16:creationId xmlns:a16="http://schemas.microsoft.com/office/drawing/2014/main" id="{E0FF57E7-1A10-16B4-8C46-0A7D7DEB681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2290D74-B0B1-03EE-F898-949916978666}"/>
              </a:ext>
            </a:extLst>
          </p:cNvPr>
          <p:cNvSpPr>
            <a:spLocks noGrp="1"/>
          </p:cNvSpPr>
          <p:nvPr>
            <p:ph type="sldNum" sz="quarter" idx="12"/>
          </p:nvPr>
        </p:nvSpPr>
        <p:spPr/>
        <p:txBody>
          <a:bodyPr/>
          <a:lstStyle/>
          <a:p>
            <a:fld id="{04029B16-04CE-46EB-9CAE-79B4AEA6AD27}" type="slidenum">
              <a:rPr lang="it-IT" smtClean="0"/>
              <a:t>‹N›</a:t>
            </a:fld>
            <a:endParaRPr lang="it-IT"/>
          </a:p>
        </p:txBody>
      </p:sp>
    </p:spTree>
    <p:extLst>
      <p:ext uri="{BB962C8B-B14F-4D97-AF65-F5344CB8AC3E}">
        <p14:creationId xmlns:p14="http://schemas.microsoft.com/office/powerpoint/2010/main" val="2294080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B8FC49-8583-008E-B431-1389D56B0188}"/>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E382247-9D8D-559F-AC94-2F5EBA1C48BE}"/>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81F1A2E-E408-CC12-B9E4-EBEA4504EA9E}"/>
              </a:ext>
            </a:extLst>
          </p:cNvPr>
          <p:cNvSpPr>
            <a:spLocks noGrp="1"/>
          </p:cNvSpPr>
          <p:nvPr>
            <p:ph type="dt" sz="half" idx="10"/>
          </p:nvPr>
        </p:nvSpPr>
        <p:spPr/>
        <p:txBody>
          <a:bodyPr/>
          <a:lstStyle/>
          <a:p>
            <a:fld id="{19828E1B-2489-4793-8D81-BEB6F52A9265}" type="datetimeFigureOut">
              <a:rPr lang="it-IT" smtClean="0"/>
              <a:t>05/10/2023</a:t>
            </a:fld>
            <a:endParaRPr lang="it-IT"/>
          </a:p>
        </p:txBody>
      </p:sp>
      <p:sp>
        <p:nvSpPr>
          <p:cNvPr id="5" name="Segnaposto piè di pagina 4">
            <a:extLst>
              <a:ext uri="{FF2B5EF4-FFF2-40B4-BE49-F238E27FC236}">
                <a16:creationId xmlns:a16="http://schemas.microsoft.com/office/drawing/2014/main" id="{42DCAC96-18F5-9968-C27C-F5605E5BFED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EA825C6-8DD4-7BAE-443A-60C522BFB2F7}"/>
              </a:ext>
            </a:extLst>
          </p:cNvPr>
          <p:cNvSpPr>
            <a:spLocks noGrp="1"/>
          </p:cNvSpPr>
          <p:nvPr>
            <p:ph type="sldNum" sz="quarter" idx="12"/>
          </p:nvPr>
        </p:nvSpPr>
        <p:spPr/>
        <p:txBody>
          <a:bodyPr/>
          <a:lstStyle/>
          <a:p>
            <a:fld id="{04029B16-04CE-46EB-9CAE-79B4AEA6AD27}" type="slidenum">
              <a:rPr lang="it-IT" smtClean="0"/>
              <a:t>‹N›</a:t>
            </a:fld>
            <a:endParaRPr lang="it-IT"/>
          </a:p>
        </p:txBody>
      </p:sp>
    </p:spTree>
    <p:extLst>
      <p:ext uri="{BB962C8B-B14F-4D97-AF65-F5344CB8AC3E}">
        <p14:creationId xmlns:p14="http://schemas.microsoft.com/office/powerpoint/2010/main" val="650731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4A4457-1036-7E4A-17CC-7D2442968C1D}"/>
              </a:ext>
            </a:extLst>
          </p:cNvPr>
          <p:cNvSpPr>
            <a:spLocks noGrp="1"/>
          </p:cNvSpPr>
          <p:nvPr>
            <p:ph type="title" hasCustomPrompt="1"/>
          </p:nvPr>
        </p:nvSpPr>
        <p:spPr/>
        <p:txBody>
          <a:bodyPr/>
          <a:lstStyle/>
          <a:p>
            <a:r>
              <a:rPr lang="it-IT" dirty="0"/>
              <a:t>Immanuel Nobel</a:t>
            </a:r>
          </a:p>
        </p:txBody>
      </p:sp>
      <p:sp>
        <p:nvSpPr>
          <p:cNvPr id="3" name="Segnaposto contenuto 2">
            <a:extLst>
              <a:ext uri="{FF2B5EF4-FFF2-40B4-BE49-F238E27FC236}">
                <a16:creationId xmlns:a16="http://schemas.microsoft.com/office/drawing/2014/main" id="{D8C20234-5118-D5E0-D4FB-C4BF5B6261CE}"/>
              </a:ext>
            </a:extLst>
          </p:cNvPr>
          <p:cNvSpPr>
            <a:spLocks noGrp="1"/>
          </p:cNvSpPr>
          <p:nvPr>
            <p:ph sz="half" idx="1" hasCustomPrompt="1"/>
          </p:nvPr>
        </p:nvSpPr>
        <p:spPr>
          <a:xfrm>
            <a:off x="628650" y="1825625"/>
            <a:ext cx="3867150" cy="4351338"/>
          </a:xfrm>
        </p:spPr>
        <p:txBody>
          <a:bodyPr>
            <a:normAutofit/>
          </a:bodyPr>
          <a:lstStyle>
            <a:lvl1pPr>
              <a:defRPr sz="1600"/>
            </a:lvl1pPr>
            <a:lvl2pPr marL="457200" indent="0">
              <a:buNone/>
              <a:defRPr/>
            </a:lvl2pPr>
            <a:lvl3pPr marL="914400" indent="0">
              <a:buNone/>
              <a:defRPr/>
            </a:lvl3pPr>
            <a:lvl4pPr marL="1371600" indent="0">
              <a:buNone/>
              <a:defRPr/>
            </a:lvl4pPr>
            <a:lvl5pPr marL="1828800" indent="0">
              <a:buNone/>
              <a:defRPr/>
            </a:lvl5pPr>
          </a:lstStyle>
          <a:p>
            <a:pPr lvl="0"/>
            <a:r>
              <a:rPr lang="it-IT" dirty="0"/>
              <a:t>Inventore svedese</a:t>
            </a:r>
          </a:p>
          <a:p>
            <a:pPr lvl="0"/>
            <a:r>
              <a:rPr lang="it-IT" dirty="0"/>
              <a:t>Vive i </a:t>
            </a:r>
            <a:r>
              <a:rPr lang="it-IT" dirty="0" err="1"/>
              <a:t>russia</a:t>
            </a:r>
            <a:r>
              <a:rPr lang="it-IT" dirty="0"/>
              <a:t> 20 anni dal 1838</a:t>
            </a:r>
          </a:p>
          <a:p>
            <a:pPr lvl="0"/>
            <a:r>
              <a:rPr lang="it-IT" dirty="0"/>
              <a:t>Vende le sue invenzioni: motori a vapore per navi</a:t>
            </a:r>
          </a:p>
          <a:p>
            <a:pPr lvl="0"/>
            <a:r>
              <a:rPr lang="it-IT" dirty="0"/>
              <a:t>Impianto di riscaldamento centralizzato</a:t>
            </a:r>
          </a:p>
          <a:p>
            <a:pPr lvl="0"/>
            <a:r>
              <a:rPr lang="it-IT" dirty="0"/>
              <a:t>Una versione nuova della mina subacquea</a:t>
            </a:r>
          </a:p>
          <a:p>
            <a:pPr lvl="0"/>
            <a:r>
              <a:rPr lang="it-IT" dirty="0"/>
              <a:t>Crea le </a:t>
            </a:r>
            <a:r>
              <a:rPr lang="it-IT" dirty="0" err="1"/>
              <a:t>Fonderies</a:t>
            </a:r>
            <a:r>
              <a:rPr lang="it-IT" dirty="0"/>
              <a:t> et Ateliers </a:t>
            </a:r>
            <a:r>
              <a:rPr lang="it-IT" dirty="0" err="1"/>
              <a:t>Mecanique</a:t>
            </a:r>
            <a:r>
              <a:rPr lang="it-IT" dirty="0"/>
              <a:t> Nobel et </a:t>
            </a:r>
            <a:r>
              <a:rPr lang="it-IT" dirty="0" err="1"/>
              <a:t>Fils</a:t>
            </a:r>
            <a:endParaRPr lang="it-IT" dirty="0"/>
          </a:p>
          <a:p>
            <a:pPr lvl="0"/>
            <a:r>
              <a:rPr lang="it-IT" dirty="0"/>
              <a:t>Ritorna in Svezia </a:t>
            </a:r>
            <a:r>
              <a:rPr lang="it-IT" dirty="0" err="1"/>
              <a:t>ndopo</a:t>
            </a:r>
            <a:r>
              <a:rPr lang="it-IT" dirty="0"/>
              <a:t> la guerra in Crimea quando lo zar </a:t>
            </a:r>
            <a:r>
              <a:rPr lang="it-IT" dirty="0" err="1"/>
              <a:t>AlessandroII</a:t>
            </a:r>
            <a:r>
              <a:rPr lang="it-IT" dirty="0"/>
              <a:t> riduce le spese militari</a:t>
            </a:r>
          </a:p>
        </p:txBody>
      </p:sp>
      <p:sp>
        <p:nvSpPr>
          <p:cNvPr id="4" name="Segnaposto contenuto 3">
            <a:extLst>
              <a:ext uri="{FF2B5EF4-FFF2-40B4-BE49-F238E27FC236}">
                <a16:creationId xmlns:a16="http://schemas.microsoft.com/office/drawing/2014/main" id="{D5345EDB-E384-EC5C-7F27-6BEA25340022}"/>
              </a:ext>
            </a:extLst>
          </p:cNvPr>
          <p:cNvSpPr>
            <a:spLocks noGrp="1"/>
          </p:cNvSpPr>
          <p:nvPr>
            <p:ph sz="half" idx="2"/>
          </p:nvPr>
        </p:nvSpPr>
        <p:spPr>
          <a:xfrm>
            <a:off x="4648200" y="1825625"/>
            <a:ext cx="386715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792879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A51987-57A3-D6BA-FAA7-EE7CB0E71E24}"/>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8A42072-49B6-AF74-A49D-9EB516000E9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87486C1-B2DE-A8C6-4A4E-469AB84A3CCB}"/>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FC2F3E0-8519-AE48-6996-66EF207A555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53707E24-EEDC-58BD-0832-244280B20B19}"/>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6802C703-600E-C435-DBB8-47A186A214CF}"/>
              </a:ext>
            </a:extLst>
          </p:cNvPr>
          <p:cNvSpPr>
            <a:spLocks noGrp="1"/>
          </p:cNvSpPr>
          <p:nvPr>
            <p:ph type="dt" sz="half" idx="10"/>
          </p:nvPr>
        </p:nvSpPr>
        <p:spPr/>
        <p:txBody>
          <a:bodyPr/>
          <a:lstStyle/>
          <a:p>
            <a:fld id="{19828E1B-2489-4793-8D81-BEB6F52A9265}" type="datetimeFigureOut">
              <a:rPr lang="it-IT" smtClean="0"/>
              <a:t>05/10/2023</a:t>
            </a:fld>
            <a:endParaRPr lang="it-IT"/>
          </a:p>
        </p:txBody>
      </p:sp>
      <p:sp>
        <p:nvSpPr>
          <p:cNvPr id="8" name="Segnaposto piè di pagina 7">
            <a:extLst>
              <a:ext uri="{FF2B5EF4-FFF2-40B4-BE49-F238E27FC236}">
                <a16:creationId xmlns:a16="http://schemas.microsoft.com/office/drawing/2014/main" id="{E228E61D-9423-E5A2-E32C-D5D05D13774A}"/>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53F2214-2F90-AB2A-C000-67E1D58D25BC}"/>
              </a:ext>
            </a:extLst>
          </p:cNvPr>
          <p:cNvSpPr>
            <a:spLocks noGrp="1"/>
          </p:cNvSpPr>
          <p:nvPr>
            <p:ph type="sldNum" sz="quarter" idx="12"/>
          </p:nvPr>
        </p:nvSpPr>
        <p:spPr/>
        <p:txBody>
          <a:bodyPr/>
          <a:lstStyle/>
          <a:p>
            <a:fld id="{04029B16-04CE-46EB-9CAE-79B4AEA6AD27}" type="slidenum">
              <a:rPr lang="it-IT" smtClean="0"/>
              <a:t>‹N›</a:t>
            </a:fld>
            <a:endParaRPr lang="it-IT"/>
          </a:p>
        </p:txBody>
      </p:sp>
    </p:spTree>
    <p:extLst>
      <p:ext uri="{BB962C8B-B14F-4D97-AF65-F5344CB8AC3E}">
        <p14:creationId xmlns:p14="http://schemas.microsoft.com/office/powerpoint/2010/main" val="2911906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8423F8-AB53-FBAF-D04C-507714A9D6C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44089FF2-EB0C-F94B-9C8E-BFCBDAF55A3F}"/>
              </a:ext>
            </a:extLst>
          </p:cNvPr>
          <p:cNvSpPr>
            <a:spLocks noGrp="1"/>
          </p:cNvSpPr>
          <p:nvPr>
            <p:ph type="dt" sz="half" idx="10"/>
          </p:nvPr>
        </p:nvSpPr>
        <p:spPr/>
        <p:txBody>
          <a:bodyPr/>
          <a:lstStyle/>
          <a:p>
            <a:fld id="{19828E1B-2489-4793-8D81-BEB6F52A9265}" type="datetimeFigureOut">
              <a:rPr lang="it-IT" smtClean="0"/>
              <a:t>05/10/2023</a:t>
            </a:fld>
            <a:endParaRPr lang="it-IT"/>
          </a:p>
        </p:txBody>
      </p:sp>
      <p:sp>
        <p:nvSpPr>
          <p:cNvPr id="4" name="Segnaposto piè di pagina 3">
            <a:extLst>
              <a:ext uri="{FF2B5EF4-FFF2-40B4-BE49-F238E27FC236}">
                <a16:creationId xmlns:a16="http://schemas.microsoft.com/office/drawing/2014/main" id="{1FC8CD76-6483-FC36-3212-3823395DE0B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7ADB908C-228F-09EF-61D1-7C8B9E37D049}"/>
              </a:ext>
            </a:extLst>
          </p:cNvPr>
          <p:cNvSpPr>
            <a:spLocks noGrp="1"/>
          </p:cNvSpPr>
          <p:nvPr>
            <p:ph type="sldNum" sz="quarter" idx="12"/>
          </p:nvPr>
        </p:nvSpPr>
        <p:spPr/>
        <p:txBody>
          <a:bodyPr/>
          <a:lstStyle/>
          <a:p>
            <a:fld id="{04029B16-04CE-46EB-9CAE-79B4AEA6AD27}" type="slidenum">
              <a:rPr lang="it-IT" smtClean="0"/>
              <a:t>‹N›</a:t>
            </a:fld>
            <a:endParaRPr lang="it-IT"/>
          </a:p>
        </p:txBody>
      </p:sp>
    </p:spTree>
    <p:extLst>
      <p:ext uri="{BB962C8B-B14F-4D97-AF65-F5344CB8AC3E}">
        <p14:creationId xmlns:p14="http://schemas.microsoft.com/office/powerpoint/2010/main" val="4278173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5A8023C-B915-4769-B2F1-234D1B6CF6C5}" type="datetimeFigureOut">
              <a:rPr lang="it-IT" smtClean="0"/>
              <a:pPr/>
              <a:t>05/10/2023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EE199A8-8BE3-458A-B969-CB20EDC9BF48}" type="slidenum">
              <a:rPr lang="it-IT" smtClean="0"/>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2668A73-208C-DA6F-3718-872D137CF3BE}"/>
              </a:ext>
            </a:extLst>
          </p:cNvPr>
          <p:cNvSpPr>
            <a:spLocks noGrp="1"/>
          </p:cNvSpPr>
          <p:nvPr>
            <p:ph type="dt" sz="half" idx="10"/>
          </p:nvPr>
        </p:nvSpPr>
        <p:spPr/>
        <p:txBody>
          <a:bodyPr/>
          <a:lstStyle/>
          <a:p>
            <a:fld id="{19828E1B-2489-4793-8D81-BEB6F52A9265}" type="datetimeFigureOut">
              <a:rPr lang="it-IT" smtClean="0"/>
              <a:t>05/10/2023</a:t>
            </a:fld>
            <a:endParaRPr lang="it-IT"/>
          </a:p>
        </p:txBody>
      </p:sp>
      <p:sp>
        <p:nvSpPr>
          <p:cNvPr id="3" name="Segnaposto piè di pagina 2">
            <a:extLst>
              <a:ext uri="{FF2B5EF4-FFF2-40B4-BE49-F238E27FC236}">
                <a16:creationId xmlns:a16="http://schemas.microsoft.com/office/drawing/2014/main" id="{207C66D9-E51E-929C-6693-87E19CD7DA1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FA69DD12-CEB2-D47E-6E05-2D6A9012F173}"/>
              </a:ext>
            </a:extLst>
          </p:cNvPr>
          <p:cNvSpPr>
            <a:spLocks noGrp="1"/>
          </p:cNvSpPr>
          <p:nvPr>
            <p:ph type="sldNum" sz="quarter" idx="12"/>
          </p:nvPr>
        </p:nvSpPr>
        <p:spPr/>
        <p:txBody>
          <a:bodyPr/>
          <a:lstStyle/>
          <a:p>
            <a:fld id="{04029B16-04CE-46EB-9CAE-79B4AEA6AD27}" type="slidenum">
              <a:rPr lang="it-IT" smtClean="0"/>
              <a:t>‹N›</a:t>
            </a:fld>
            <a:endParaRPr lang="it-IT"/>
          </a:p>
        </p:txBody>
      </p:sp>
    </p:spTree>
    <p:extLst>
      <p:ext uri="{BB962C8B-B14F-4D97-AF65-F5344CB8AC3E}">
        <p14:creationId xmlns:p14="http://schemas.microsoft.com/office/powerpoint/2010/main" val="3442639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C15E68-22F5-3B2A-FDB8-365715556B2F}"/>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4E3598C-2102-E811-07B9-14608E07F18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789CBF4-6D77-0D33-7955-3FAE165771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DFC02F5-0E8E-3BFF-90E0-894F0067080D}"/>
              </a:ext>
            </a:extLst>
          </p:cNvPr>
          <p:cNvSpPr>
            <a:spLocks noGrp="1"/>
          </p:cNvSpPr>
          <p:nvPr>
            <p:ph type="dt" sz="half" idx="10"/>
          </p:nvPr>
        </p:nvSpPr>
        <p:spPr/>
        <p:txBody>
          <a:bodyPr/>
          <a:lstStyle/>
          <a:p>
            <a:fld id="{19828E1B-2489-4793-8D81-BEB6F52A9265}" type="datetimeFigureOut">
              <a:rPr lang="it-IT" smtClean="0"/>
              <a:t>05/10/2023</a:t>
            </a:fld>
            <a:endParaRPr lang="it-IT"/>
          </a:p>
        </p:txBody>
      </p:sp>
      <p:sp>
        <p:nvSpPr>
          <p:cNvPr id="6" name="Segnaposto piè di pagina 5">
            <a:extLst>
              <a:ext uri="{FF2B5EF4-FFF2-40B4-BE49-F238E27FC236}">
                <a16:creationId xmlns:a16="http://schemas.microsoft.com/office/drawing/2014/main" id="{77B13086-F62C-A1DB-841D-E816D6A5312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B1210D3-D885-59BC-E0A6-CAA7877A8D15}"/>
              </a:ext>
            </a:extLst>
          </p:cNvPr>
          <p:cNvSpPr>
            <a:spLocks noGrp="1"/>
          </p:cNvSpPr>
          <p:nvPr>
            <p:ph type="sldNum" sz="quarter" idx="12"/>
          </p:nvPr>
        </p:nvSpPr>
        <p:spPr/>
        <p:txBody>
          <a:bodyPr/>
          <a:lstStyle/>
          <a:p>
            <a:fld id="{04029B16-04CE-46EB-9CAE-79B4AEA6AD27}" type="slidenum">
              <a:rPr lang="it-IT" smtClean="0"/>
              <a:t>‹N›</a:t>
            </a:fld>
            <a:endParaRPr lang="it-IT"/>
          </a:p>
        </p:txBody>
      </p:sp>
    </p:spTree>
    <p:extLst>
      <p:ext uri="{BB962C8B-B14F-4D97-AF65-F5344CB8AC3E}">
        <p14:creationId xmlns:p14="http://schemas.microsoft.com/office/powerpoint/2010/main" val="2131461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91632A-5B6B-7222-CCCD-27AE42EE19C0}"/>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3B64E97-73C6-F051-0D8C-52499D8D649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BABABF7B-2316-F945-74AC-46947460948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D15D1D4-15B6-9109-D24E-CE26DE22F212}"/>
              </a:ext>
            </a:extLst>
          </p:cNvPr>
          <p:cNvSpPr>
            <a:spLocks noGrp="1"/>
          </p:cNvSpPr>
          <p:nvPr>
            <p:ph type="dt" sz="half" idx="10"/>
          </p:nvPr>
        </p:nvSpPr>
        <p:spPr/>
        <p:txBody>
          <a:bodyPr/>
          <a:lstStyle/>
          <a:p>
            <a:fld id="{19828E1B-2489-4793-8D81-BEB6F52A9265}" type="datetimeFigureOut">
              <a:rPr lang="it-IT" smtClean="0"/>
              <a:t>05/10/2023</a:t>
            </a:fld>
            <a:endParaRPr lang="it-IT"/>
          </a:p>
        </p:txBody>
      </p:sp>
      <p:sp>
        <p:nvSpPr>
          <p:cNvPr id="6" name="Segnaposto piè di pagina 5">
            <a:extLst>
              <a:ext uri="{FF2B5EF4-FFF2-40B4-BE49-F238E27FC236}">
                <a16:creationId xmlns:a16="http://schemas.microsoft.com/office/drawing/2014/main" id="{7DB13949-A292-2445-723F-CB2E3DDCA41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F32D457-7446-9FF8-7674-A66BF2828927}"/>
              </a:ext>
            </a:extLst>
          </p:cNvPr>
          <p:cNvSpPr>
            <a:spLocks noGrp="1"/>
          </p:cNvSpPr>
          <p:nvPr>
            <p:ph type="sldNum" sz="quarter" idx="12"/>
          </p:nvPr>
        </p:nvSpPr>
        <p:spPr/>
        <p:txBody>
          <a:bodyPr/>
          <a:lstStyle/>
          <a:p>
            <a:fld id="{04029B16-04CE-46EB-9CAE-79B4AEA6AD27}" type="slidenum">
              <a:rPr lang="it-IT" smtClean="0"/>
              <a:t>‹N›</a:t>
            </a:fld>
            <a:endParaRPr lang="it-IT"/>
          </a:p>
        </p:txBody>
      </p:sp>
    </p:spTree>
    <p:extLst>
      <p:ext uri="{BB962C8B-B14F-4D97-AF65-F5344CB8AC3E}">
        <p14:creationId xmlns:p14="http://schemas.microsoft.com/office/powerpoint/2010/main" val="1230151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F02210-20A9-F998-8FE3-E912EB6F4099}"/>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78395C4-B8F9-D457-16C6-3348EE8E52E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BE00B2B-29FA-8D31-A93F-95EEA4C643D9}"/>
              </a:ext>
            </a:extLst>
          </p:cNvPr>
          <p:cNvSpPr>
            <a:spLocks noGrp="1"/>
          </p:cNvSpPr>
          <p:nvPr>
            <p:ph type="dt" sz="half" idx="10"/>
          </p:nvPr>
        </p:nvSpPr>
        <p:spPr/>
        <p:txBody>
          <a:bodyPr/>
          <a:lstStyle/>
          <a:p>
            <a:fld id="{19828E1B-2489-4793-8D81-BEB6F52A9265}" type="datetimeFigureOut">
              <a:rPr lang="it-IT" smtClean="0"/>
              <a:t>05/10/2023</a:t>
            </a:fld>
            <a:endParaRPr lang="it-IT"/>
          </a:p>
        </p:txBody>
      </p:sp>
      <p:sp>
        <p:nvSpPr>
          <p:cNvPr id="5" name="Segnaposto piè di pagina 4">
            <a:extLst>
              <a:ext uri="{FF2B5EF4-FFF2-40B4-BE49-F238E27FC236}">
                <a16:creationId xmlns:a16="http://schemas.microsoft.com/office/drawing/2014/main" id="{1D6D63CE-DCDE-1862-4DEF-0411A240742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418EB05-C436-E80B-8CCA-EB0051723BEB}"/>
              </a:ext>
            </a:extLst>
          </p:cNvPr>
          <p:cNvSpPr>
            <a:spLocks noGrp="1"/>
          </p:cNvSpPr>
          <p:nvPr>
            <p:ph type="sldNum" sz="quarter" idx="12"/>
          </p:nvPr>
        </p:nvSpPr>
        <p:spPr/>
        <p:txBody>
          <a:bodyPr/>
          <a:lstStyle/>
          <a:p>
            <a:fld id="{04029B16-04CE-46EB-9CAE-79B4AEA6AD27}" type="slidenum">
              <a:rPr lang="it-IT" smtClean="0"/>
              <a:t>‹N›</a:t>
            </a:fld>
            <a:endParaRPr lang="it-IT"/>
          </a:p>
        </p:txBody>
      </p:sp>
    </p:spTree>
    <p:extLst>
      <p:ext uri="{BB962C8B-B14F-4D97-AF65-F5344CB8AC3E}">
        <p14:creationId xmlns:p14="http://schemas.microsoft.com/office/powerpoint/2010/main" val="4185002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C293EE5-2CF2-3A35-7370-11730B9A637C}"/>
              </a:ext>
            </a:extLst>
          </p:cNvPr>
          <p:cNvSpPr>
            <a:spLocks noGrp="1"/>
          </p:cNvSpPr>
          <p:nvPr>
            <p:ph type="title" orient="vert"/>
          </p:nvPr>
        </p:nvSpPr>
        <p:spPr>
          <a:xfrm>
            <a:off x="6543675" y="365125"/>
            <a:ext cx="1971675"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1B33382-9EBE-F464-21FC-E367D616C805}"/>
              </a:ext>
            </a:extLst>
          </p:cNvPr>
          <p:cNvSpPr>
            <a:spLocks noGrp="1"/>
          </p:cNvSpPr>
          <p:nvPr>
            <p:ph type="body" orient="vert" idx="1"/>
          </p:nvPr>
        </p:nvSpPr>
        <p:spPr>
          <a:xfrm>
            <a:off x="628650" y="365125"/>
            <a:ext cx="57626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A818B32-1B66-E24E-98C1-E23E60DDAABF}"/>
              </a:ext>
            </a:extLst>
          </p:cNvPr>
          <p:cNvSpPr>
            <a:spLocks noGrp="1"/>
          </p:cNvSpPr>
          <p:nvPr>
            <p:ph type="dt" sz="half" idx="10"/>
          </p:nvPr>
        </p:nvSpPr>
        <p:spPr/>
        <p:txBody>
          <a:bodyPr/>
          <a:lstStyle/>
          <a:p>
            <a:fld id="{19828E1B-2489-4793-8D81-BEB6F52A9265}" type="datetimeFigureOut">
              <a:rPr lang="it-IT" smtClean="0"/>
              <a:t>05/10/2023</a:t>
            </a:fld>
            <a:endParaRPr lang="it-IT"/>
          </a:p>
        </p:txBody>
      </p:sp>
      <p:sp>
        <p:nvSpPr>
          <p:cNvPr id="5" name="Segnaposto piè di pagina 4">
            <a:extLst>
              <a:ext uri="{FF2B5EF4-FFF2-40B4-BE49-F238E27FC236}">
                <a16:creationId xmlns:a16="http://schemas.microsoft.com/office/drawing/2014/main" id="{3C6614AC-C57F-C598-9CB6-6302ED07C70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D2FD3B9-668C-74D1-023A-2522C9B6A5FE}"/>
              </a:ext>
            </a:extLst>
          </p:cNvPr>
          <p:cNvSpPr>
            <a:spLocks noGrp="1"/>
          </p:cNvSpPr>
          <p:nvPr>
            <p:ph type="sldNum" sz="quarter" idx="12"/>
          </p:nvPr>
        </p:nvSpPr>
        <p:spPr/>
        <p:txBody>
          <a:bodyPr/>
          <a:lstStyle/>
          <a:p>
            <a:fld id="{04029B16-04CE-46EB-9CAE-79B4AEA6AD27}" type="slidenum">
              <a:rPr lang="it-IT" smtClean="0"/>
              <a:t>‹N›</a:t>
            </a:fld>
            <a:endParaRPr lang="it-IT"/>
          </a:p>
        </p:txBody>
      </p:sp>
    </p:spTree>
    <p:extLst>
      <p:ext uri="{BB962C8B-B14F-4D97-AF65-F5344CB8AC3E}">
        <p14:creationId xmlns:p14="http://schemas.microsoft.com/office/powerpoint/2010/main" val="16176735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DDC0D5-DE81-FF1A-FF78-267E53E2B24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BF217B1-1198-2E3C-FEF0-893946D6964F}"/>
              </a:ext>
            </a:extLst>
          </p:cNvPr>
          <p:cNvSpPr>
            <a:spLocks noGrp="1"/>
          </p:cNvSpPr>
          <p:nvPr>
            <p:ph type="dt" sz="half" idx="10"/>
          </p:nvPr>
        </p:nvSpPr>
        <p:spPr/>
        <p:txBody>
          <a:bodyPr/>
          <a:lstStyle/>
          <a:p>
            <a:fld id="{19828E1B-2489-4793-8D81-BEB6F52A9265}" type="datetimeFigureOut">
              <a:rPr lang="it-IT" smtClean="0"/>
              <a:t>05/10/2023</a:t>
            </a:fld>
            <a:endParaRPr lang="it-IT"/>
          </a:p>
        </p:txBody>
      </p:sp>
      <p:sp>
        <p:nvSpPr>
          <p:cNvPr id="4" name="Segnaposto piè di pagina 3">
            <a:extLst>
              <a:ext uri="{FF2B5EF4-FFF2-40B4-BE49-F238E27FC236}">
                <a16:creationId xmlns:a16="http://schemas.microsoft.com/office/drawing/2014/main" id="{1DD04DC1-7DB7-5AE7-2244-7AAD319A0CB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885D7385-210D-1336-A2F0-2A0CA3C4061E}"/>
              </a:ext>
            </a:extLst>
          </p:cNvPr>
          <p:cNvSpPr>
            <a:spLocks noGrp="1"/>
          </p:cNvSpPr>
          <p:nvPr>
            <p:ph type="sldNum" sz="quarter" idx="12"/>
          </p:nvPr>
        </p:nvSpPr>
        <p:spPr/>
        <p:txBody>
          <a:bodyPr/>
          <a:lstStyle/>
          <a:p>
            <a:fld id="{04029B16-04CE-46EB-9CAE-79B4AEA6AD27}" type="slidenum">
              <a:rPr lang="it-IT" smtClean="0"/>
              <a:t>‹N›</a:t>
            </a:fld>
            <a:endParaRPr lang="it-IT"/>
          </a:p>
        </p:txBody>
      </p:sp>
    </p:spTree>
    <p:extLst>
      <p:ext uri="{BB962C8B-B14F-4D97-AF65-F5344CB8AC3E}">
        <p14:creationId xmlns:p14="http://schemas.microsoft.com/office/powerpoint/2010/main" val="2432462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A5A8023C-B915-4769-B2F1-234D1B6CF6C5}" type="datetimeFigureOut">
              <a:rPr lang="it-IT" smtClean="0"/>
              <a:pPr/>
              <a:t>05/10/2023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EE199A8-8BE3-458A-B969-CB20EDC9BF48}"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A5A8023C-B915-4769-B2F1-234D1B6CF6C5}" type="datetimeFigureOut">
              <a:rPr lang="it-IT" smtClean="0"/>
              <a:pPr/>
              <a:t>05/10/2023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EE199A8-8BE3-458A-B969-CB20EDC9BF48}"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A5A8023C-B915-4769-B2F1-234D1B6CF6C5}" type="datetimeFigureOut">
              <a:rPr lang="it-IT" smtClean="0"/>
              <a:pPr/>
              <a:t>05/10/2023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EE199A8-8BE3-458A-B969-CB20EDC9BF48}"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A5A8023C-B915-4769-B2F1-234D1B6CF6C5}" type="datetimeFigureOut">
              <a:rPr lang="it-IT" smtClean="0"/>
              <a:pPr/>
              <a:t>05/10/2023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EE199A8-8BE3-458A-B969-CB20EDC9BF48}"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5A8023C-B915-4769-B2F1-234D1B6CF6C5}" type="datetimeFigureOut">
              <a:rPr lang="it-IT" smtClean="0"/>
              <a:pPr/>
              <a:t>05/10/2023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EE199A8-8BE3-458A-B969-CB20EDC9BF48}"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7E759E-441D-E31D-969C-2D088EED20FF}"/>
              </a:ext>
            </a:extLst>
          </p:cNvPr>
          <p:cNvSpPr>
            <a:spLocks noGrp="1"/>
          </p:cNvSpPr>
          <p:nvPr>
            <p:ph type="title" hasCustomPrompt="1"/>
          </p:nvPr>
        </p:nvSpPr>
        <p:spPr/>
        <p:txBody>
          <a:bodyPr/>
          <a:lstStyle>
            <a:lvl1pPr>
              <a:defRPr/>
            </a:lvl1pPr>
          </a:lstStyle>
          <a:p>
            <a:r>
              <a:rPr lang="it-IT" dirty="0"/>
              <a:t>Immanuel </a:t>
            </a:r>
            <a:r>
              <a:rPr lang="it-IT" dirty="0" err="1"/>
              <a:t>NobelFare</a:t>
            </a:r>
            <a:r>
              <a:rPr lang="it-IT" dirty="0"/>
              <a:t> clic per modificare lo stile del titolo dello schema</a:t>
            </a:r>
          </a:p>
        </p:txBody>
      </p:sp>
      <p:sp>
        <p:nvSpPr>
          <p:cNvPr id="3" name="Segnaposto data 2">
            <a:extLst>
              <a:ext uri="{FF2B5EF4-FFF2-40B4-BE49-F238E27FC236}">
                <a16:creationId xmlns:a16="http://schemas.microsoft.com/office/drawing/2014/main" id="{2FB1022E-2E62-7728-2C26-60CA0485CC9F}"/>
              </a:ext>
            </a:extLst>
          </p:cNvPr>
          <p:cNvSpPr>
            <a:spLocks noGrp="1"/>
          </p:cNvSpPr>
          <p:nvPr>
            <p:ph type="dt" sz="half" idx="10"/>
          </p:nvPr>
        </p:nvSpPr>
        <p:spPr/>
        <p:txBody>
          <a:bodyPr/>
          <a:lstStyle/>
          <a:p>
            <a:fld id="{A5A8023C-B915-4769-B2F1-234D1B6CF6C5}" type="datetimeFigureOut">
              <a:rPr lang="it-IT" smtClean="0"/>
              <a:pPr/>
              <a:t>05/10/2023</a:t>
            </a:fld>
            <a:endParaRPr lang="it-IT"/>
          </a:p>
        </p:txBody>
      </p:sp>
      <p:sp>
        <p:nvSpPr>
          <p:cNvPr id="4" name="Segnaposto piè di pagina 3">
            <a:extLst>
              <a:ext uri="{FF2B5EF4-FFF2-40B4-BE49-F238E27FC236}">
                <a16:creationId xmlns:a16="http://schemas.microsoft.com/office/drawing/2014/main" id="{1772EC04-BE87-A1DD-9E53-E87ED198953E}"/>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BCEABCB-5AD5-D3E2-4A8A-3F1E9C74D15C}"/>
              </a:ext>
            </a:extLst>
          </p:cNvPr>
          <p:cNvSpPr>
            <a:spLocks noGrp="1"/>
          </p:cNvSpPr>
          <p:nvPr>
            <p:ph type="sldNum" sz="quarter" idx="12"/>
          </p:nvPr>
        </p:nvSpPr>
        <p:spPr/>
        <p:txBody>
          <a:bodyPr/>
          <a:lstStyle/>
          <a:p>
            <a:fld id="{DEE199A8-8BE3-458A-B969-CB20EDC9BF48}" type="slidenum">
              <a:rPr lang="it-IT" smtClean="0"/>
              <a:pPr/>
              <a:t>‹N›</a:t>
            </a:fld>
            <a:endParaRPr lang="it-IT"/>
          </a:p>
        </p:txBody>
      </p:sp>
    </p:spTree>
    <p:extLst>
      <p:ext uri="{BB962C8B-B14F-4D97-AF65-F5344CB8AC3E}">
        <p14:creationId xmlns:p14="http://schemas.microsoft.com/office/powerpoint/2010/main" val="3637240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A47DF0-5E4C-8F60-C4A9-BBBD781D86A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38B7304-8356-5C66-7F39-BF7BD37E7DEC}"/>
              </a:ext>
            </a:extLst>
          </p:cNvPr>
          <p:cNvSpPr>
            <a:spLocks noGrp="1"/>
          </p:cNvSpPr>
          <p:nvPr>
            <p:ph type="dt" sz="half" idx="10"/>
          </p:nvPr>
        </p:nvSpPr>
        <p:spPr/>
        <p:txBody>
          <a:bodyPr/>
          <a:lstStyle/>
          <a:p>
            <a:fld id="{A5A8023C-B915-4769-B2F1-234D1B6CF6C5}" type="datetimeFigureOut">
              <a:rPr lang="it-IT" smtClean="0"/>
              <a:pPr/>
              <a:t>05/10/2023</a:t>
            </a:fld>
            <a:endParaRPr lang="it-IT"/>
          </a:p>
        </p:txBody>
      </p:sp>
      <p:sp>
        <p:nvSpPr>
          <p:cNvPr id="4" name="Segnaposto piè di pagina 3">
            <a:extLst>
              <a:ext uri="{FF2B5EF4-FFF2-40B4-BE49-F238E27FC236}">
                <a16:creationId xmlns:a16="http://schemas.microsoft.com/office/drawing/2014/main" id="{9F10BCBB-1148-0ABC-E238-D52CEF91CF3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7651180-5299-E33D-2063-9C4E5043AE62}"/>
              </a:ext>
            </a:extLst>
          </p:cNvPr>
          <p:cNvSpPr>
            <a:spLocks noGrp="1"/>
          </p:cNvSpPr>
          <p:nvPr>
            <p:ph type="sldNum" sz="quarter" idx="12"/>
          </p:nvPr>
        </p:nvSpPr>
        <p:spPr/>
        <p:txBody>
          <a:bodyPr/>
          <a:lstStyle/>
          <a:p>
            <a:fld id="{DEE199A8-8BE3-458A-B969-CB20EDC9BF48}" type="slidenum">
              <a:rPr lang="it-IT" smtClean="0"/>
              <a:pPr/>
              <a:t>‹N›</a:t>
            </a:fld>
            <a:endParaRPr lang="it-IT"/>
          </a:p>
        </p:txBody>
      </p:sp>
    </p:spTree>
    <p:extLst>
      <p:ext uri="{BB962C8B-B14F-4D97-AF65-F5344CB8AC3E}">
        <p14:creationId xmlns:p14="http://schemas.microsoft.com/office/powerpoint/2010/main" val="3264154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A8023C-B915-4769-B2F1-234D1B6CF6C5}" type="datetimeFigureOut">
              <a:rPr lang="it-IT" smtClean="0"/>
              <a:pPr/>
              <a:t>05/10/2023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E199A8-8BE3-458A-B969-CB20EDC9BF48}"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3617878-1543-56E2-32BD-531A72518F5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3E8CD77-B94D-3DEF-4325-C6744FD55F3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804D7A8-D7EA-61BA-9A79-E4A6AE1049E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828E1B-2489-4793-8D81-BEB6F52A9265}" type="datetimeFigureOut">
              <a:rPr lang="it-IT" smtClean="0"/>
              <a:t>05/10/2023</a:t>
            </a:fld>
            <a:endParaRPr lang="it-IT"/>
          </a:p>
        </p:txBody>
      </p:sp>
      <p:sp>
        <p:nvSpPr>
          <p:cNvPr id="5" name="Segnaposto piè di pagina 4">
            <a:extLst>
              <a:ext uri="{FF2B5EF4-FFF2-40B4-BE49-F238E27FC236}">
                <a16:creationId xmlns:a16="http://schemas.microsoft.com/office/drawing/2014/main" id="{A8E95C96-3C46-76FB-A8B9-6F88308ACA6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F0BAD1E6-7C07-BC42-25D8-BA154D3C349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029B16-04CE-46EB-9CAE-79B4AEA6AD27}" type="slidenum">
              <a:rPr lang="it-IT" smtClean="0"/>
              <a:t>‹N›</a:t>
            </a:fld>
            <a:endParaRPr lang="it-IT"/>
          </a:p>
        </p:txBody>
      </p:sp>
    </p:spTree>
    <p:extLst>
      <p:ext uri="{BB962C8B-B14F-4D97-AF65-F5344CB8AC3E}">
        <p14:creationId xmlns:p14="http://schemas.microsoft.com/office/powerpoint/2010/main" val="139932759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hyperlink" Target="https://youtu.be/1upRlyQ4TTY"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bakunobelanchives.az/" TargetMode="External"/><Relationship Id="rId2" Type="http://schemas.openxmlformats.org/officeDocument/2006/relationships/hyperlink" Target="http://www.brothersnobel.com/"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www.bakunobel.or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C0DE0C-9E58-E9D3-4838-106D3B14668F}"/>
              </a:ext>
            </a:extLst>
          </p:cNvPr>
          <p:cNvSpPr>
            <a:spLocks noGrp="1"/>
          </p:cNvSpPr>
          <p:nvPr>
            <p:ph type="ctrTitle"/>
          </p:nvPr>
        </p:nvSpPr>
        <p:spPr/>
        <p:txBody>
          <a:bodyPr>
            <a:normAutofit/>
          </a:bodyPr>
          <a:lstStyle/>
          <a:p>
            <a:br>
              <a:rPr lang="it-IT"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it-IT"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 famiglia Nobel dalle armi al petrolio</a:t>
            </a:r>
            <a:br>
              <a:rPr lang="it-IT" sz="2700" kern="100" dirty="0">
                <a:effectLst/>
                <a:latin typeface="Times New Roman" panose="02020603050405020304" pitchFamily="18" charset="0"/>
                <a:ea typeface="Calibri" panose="020F0502020204030204" pitchFamily="34" charset="0"/>
                <a:cs typeface="Times New Roman" panose="02020603050405020304" pitchFamily="18" charset="0"/>
              </a:rPr>
            </a:br>
            <a:endParaRPr lang="it-IT" sz="2700" dirty="0">
              <a:latin typeface="Times New Roman" panose="02020603050405020304" pitchFamily="18" charset="0"/>
              <a:cs typeface="Times New Roman" panose="02020603050405020304" pitchFamily="18" charset="0"/>
            </a:endParaRPr>
          </a:p>
        </p:txBody>
      </p:sp>
      <p:sp>
        <p:nvSpPr>
          <p:cNvPr id="3" name="Sottotitolo 2">
            <a:extLst>
              <a:ext uri="{FF2B5EF4-FFF2-40B4-BE49-F238E27FC236}">
                <a16:creationId xmlns:a16="http://schemas.microsoft.com/office/drawing/2014/main" id="{7DBDB21C-16DA-1A72-C606-75A2F459DA35}"/>
              </a:ext>
            </a:extLst>
          </p:cNvPr>
          <p:cNvSpPr>
            <a:spLocks noGrp="1"/>
          </p:cNvSpPr>
          <p:nvPr>
            <p:ph type="subTitle" idx="1"/>
          </p:nvPr>
        </p:nvSpPr>
        <p:spPr/>
        <p:txBody>
          <a:bodyPr>
            <a:normAutofit/>
          </a:bodyPr>
          <a:lstStyle/>
          <a:p>
            <a:r>
              <a:rPr lang="it-IT" sz="2000" i="1" dirty="0">
                <a:solidFill>
                  <a:schemeClr val="tx1"/>
                </a:solidFill>
                <a:latin typeface="Times New Roman" panose="02020603050405020304" pitchFamily="18" charset="0"/>
                <a:cs typeface="Times New Roman" panose="02020603050405020304" pitchFamily="18" charset="0"/>
              </a:rPr>
              <a:t>Laura Franchini </a:t>
            </a:r>
          </a:p>
          <a:p>
            <a:r>
              <a:rPr lang="it-IT" sz="2000" i="1" dirty="0">
                <a:solidFill>
                  <a:schemeClr val="tx1"/>
                </a:solidFill>
                <a:latin typeface="Times New Roman" panose="02020603050405020304" pitchFamily="18" charset="0"/>
                <a:cs typeface="Times New Roman" panose="02020603050405020304" pitchFamily="18" charset="0"/>
              </a:rPr>
              <a:t>Associazione Amici di Città della Scienza</a:t>
            </a:r>
          </a:p>
          <a:p>
            <a:r>
              <a:rPr lang="it-IT" sz="2000" i="1" dirty="0">
                <a:solidFill>
                  <a:schemeClr val="tx1"/>
                </a:solidFill>
                <a:latin typeface="Times New Roman" panose="02020603050405020304" pitchFamily="18" charset="0"/>
                <a:cs typeface="Times New Roman" panose="02020603050405020304" pitchFamily="18" charset="0"/>
              </a:rPr>
              <a:t>5 ottobre, ore 17</a:t>
            </a:r>
          </a:p>
          <a:p>
            <a:endParaRPr lang="it-IT" sz="2400" i="1" dirty="0">
              <a:solidFill>
                <a:schemeClr val="tx1"/>
              </a:solidFill>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B29491CF-6367-953D-4F5C-87E793486A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5301208"/>
            <a:ext cx="955303" cy="1209505"/>
          </a:xfrm>
          <a:prstGeom prst="rect">
            <a:avLst/>
          </a:prstGeom>
        </p:spPr>
      </p:pic>
      <p:pic>
        <p:nvPicPr>
          <p:cNvPr id="6" name="Immagine 5">
            <a:extLst>
              <a:ext uri="{FF2B5EF4-FFF2-40B4-BE49-F238E27FC236}">
                <a16:creationId xmlns:a16="http://schemas.microsoft.com/office/drawing/2014/main" id="{6375C6E2-2092-AB76-74CA-E086533947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721" y="260648"/>
            <a:ext cx="4968551" cy="1284206"/>
          </a:xfrm>
          <a:prstGeom prst="rect">
            <a:avLst/>
          </a:prstGeom>
        </p:spPr>
      </p:pic>
    </p:spTree>
    <p:extLst>
      <p:ext uri="{BB962C8B-B14F-4D97-AF65-F5344CB8AC3E}">
        <p14:creationId xmlns:p14="http://schemas.microsoft.com/office/powerpoint/2010/main" val="1042347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3851FF-F0E1-B908-51DC-55260C25F3E0}"/>
              </a:ext>
            </a:extLst>
          </p:cNvPr>
          <p:cNvSpPr>
            <a:spLocks noGrp="1"/>
          </p:cNvSpPr>
          <p:nvPr>
            <p:ph type="title"/>
          </p:nvPr>
        </p:nvSpPr>
        <p:spPr/>
        <p:txBody>
          <a:bodyPr>
            <a:normAutofit fontScale="90000"/>
          </a:bodyPr>
          <a:lstStyle/>
          <a:p>
            <a:r>
              <a:rPr lang="it-IT" dirty="0"/>
              <a:t>Durante la guerra di Crimea 1852-56</a:t>
            </a:r>
          </a:p>
        </p:txBody>
      </p:sp>
      <p:sp>
        <p:nvSpPr>
          <p:cNvPr id="3" name="Segnaposto contenuto 2">
            <a:extLst>
              <a:ext uri="{FF2B5EF4-FFF2-40B4-BE49-F238E27FC236}">
                <a16:creationId xmlns:a16="http://schemas.microsoft.com/office/drawing/2014/main" id="{9DE19AF4-314D-C7DA-B0AD-37E3E37D73BA}"/>
              </a:ext>
            </a:extLst>
          </p:cNvPr>
          <p:cNvSpPr>
            <a:spLocks noGrp="1"/>
          </p:cNvSpPr>
          <p:nvPr>
            <p:ph sz="half" idx="1"/>
          </p:nvPr>
        </p:nvSpPr>
        <p:spPr>
          <a:xfrm>
            <a:off x="457200" y="1600200"/>
            <a:ext cx="3466728" cy="4525963"/>
          </a:xfrm>
        </p:spPr>
        <p:txBody>
          <a:bodyPr>
            <a:normAutofit lnSpcReduction="10000"/>
          </a:bodyPr>
          <a:lstStyle/>
          <a:p>
            <a:pPr marL="0" indent="0">
              <a:buNone/>
            </a:pPr>
            <a:r>
              <a:rPr lang="it-IT" sz="2400" dirty="0">
                <a:latin typeface="Times New Roman" panose="02020603050405020304" pitchFamily="18" charset="0"/>
                <a:cs typeface="Times New Roman" panose="02020603050405020304" pitchFamily="18" charset="0"/>
              </a:rPr>
              <a:t>Sotto lo zar Nicola I fioccano ordini alle imprese Nobel di munizioni e pezzi meccanici.</a:t>
            </a:r>
          </a:p>
          <a:p>
            <a:pPr marL="0" indent="0">
              <a:buNone/>
            </a:pPr>
            <a:endParaRPr lang="it-IT" sz="2400" dirty="0">
              <a:latin typeface="Times New Roman" panose="02020603050405020304" pitchFamily="18" charset="0"/>
              <a:cs typeface="Times New Roman" panose="02020603050405020304" pitchFamily="18" charset="0"/>
            </a:endParaRPr>
          </a:p>
          <a:p>
            <a:pPr marL="0" indent="0">
              <a:buNone/>
            </a:pPr>
            <a:r>
              <a:rPr lang="it-IT" sz="2400" dirty="0">
                <a:latin typeface="Times New Roman" panose="02020603050405020304" pitchFamily="18" charset="0"/>
                <a:cs typeface="Times New Roman" panose="02020603050405020304" pitchFamily="18" charset="0"/>
              </a:rPr>
              <a:t>Immanuel produce pezzi per la modernizzazione delle navi russe che erano ancora piroscafi a ruote o pescherecci e disegna una cannoniera</a:t>
            </a:r>
          </a:p>
        </p:txBody>
      </p:sp>
      <p:pic>
        <p:nvPicPr>
          <p:cNvPr id="3074" name="Picture 2">
            <a:extLst>
              <a:ext uri="{FF2B5EF4-FFF2-40B4-BE49-F238E27FC236}">
                <a16:creationId xmlns:a16="http://schemas.microsoft.com/office/drawing/2014/main" id="{85057A36-C1D1-4405-AD09-B235BE045AD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283968" y="1844824"/>
            <a:ext cx="4402832" cy="3456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887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2094B4-791A-8051-B5FE-DA27B695C2F5}"/>
              </a:ext>
            </a:extLst>
          </p:cNvPr>
          <p:cNvSpPr>
            <a:spLocks noGrp="1"/>
          </p:cNvSpPr>
          <p:nvPr>
            <p:ph type="title"/>
          </p:nvPr>
        </p:nvSpPr>
        <p:spPr>
          <a:xfrm>
            <a:off x="457200" y="188640"/>
            <a:ext cx="7571184" cy="936104"/>
          </a:xfrm>
        </p:spPr>
        <p:txBody>
          <a:bodyPr>
            <a:normAutofit fontScale="90000"/>
          </a:bodyPr>
          <a:lstStyle/>
          <a:p>
            <a:r>
              <a:rPr lang="it-IT" sz="3100" b="1" dirty="0">
                <a:latin typeface="Times New Roman" panose="02020603050405020304" pitchFamily="18" charset="0"/>
                <a:cs typeface="Times New Roman" panose="02020603050405020304" pitchFamily="18" charset="0"/>
              </a:rPr>
              <a:t>Crisi dell’impresa Nobel</a:t>
            </a:r>
            <a:br>
              <a:rPr lang="it-IT" dirty="0"/>
            </a:br>
            <a:endParaRPr lang="it-IT" dirty="0"/>
          </a:p>
        </p:txBody>
      </p:sp>
      <p:sp>
        <p:nvSpPr>
          <p:cNvPr id="3" name="Segnaposto contenuto 2">
            <a:extLst>
              <a:ext uri="{FF2B5EF4-FFF2-40B4-BE49-F238E27FC236}">
                <a16:creationId xmlns:a16="http://schemas.microsoft.com/office/drawing/2014/main" id="{223541E7-8213-6718-1926-94084F4CF2D0}"/>
              </a:ext>
            </a:extLst>
          </p:cNvPr>
          <p:cNvSpPr>
            <a:spLocks noGrp="1"/>
          </p:cNvSpPr>
          <p:nvPr>
            <p:ph sz="half" idx="1"/>
          </p:nvPr>
        </p:nvSpPr>
        <p:spPr>
          <a:xfrm>
            <a:off x="457200" y="1124744"/>
            <a:ext cx="4474840" cy="5001419"/>
          </a:xfrm>
        </p:spPr>
        <p:txBody>
          <a:bodyPr/>
          <a:lstStyle/>
          <a:p>
            <a:pPr marL="0" indent="0">
              <a:buNone/>
            </a:pPr>
            <a:endParaRPr lang="it-IT"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1855 muore Nicola I</a:t>
            </a:r>
          </a:p>
          <a:p>
            <a:pPr marL="0" indent="0">
              <a:buNone/>
            </a:pPr>
            <a:r>
              <a:rPr lang="it-IT" dirty="0">
                <a:latin typeface="Times New Roman" panose="02020603050405020304" pitchFamily="18" charset="0"/>
                <a:cs typeface="Times New Roman" panose="02020603050405020304" pitchFamily="18" charset="0"/>
              </a:rPr>
              <a:t>1856 La pace di Parigi  costringe i Russi ad acquistare in Europa </a:t>
            </a:r>
          </a:p>
          <a:p>
            <a:pPr marL="0" indent="0">
              <a:buNone/>
            </a:pPr>
            <a:endParaRPr lang="it-IT" dirty="0">
              <a:latin typeface="Times New Roman" panose="02020603050405020304" pitchFamily="18" charset="0"/>
              <a:cs typeface="Times New Roman" panose="02020603050405020304" pitchFamily="18" charset="0"/>
            </a:endParaRPr>
          </a:p>
          <a:p>
            <a:pPr marL="0" indent="0">
              <a:buNone/>
            </a:pPr>
            <a:endParaRPr lang="it-IT" dirty="0">
              <a:latin typeface="Times New Roman" panose="02020603050405020304" pitchFamily="18" charset="0"/>
              <a:cs typeface="Times New Roman" panose="02020603050405020304" pitchFamily="18" charset="0"/>
            </a:endParaRPr>
          </a:p>
          <a:p>
            <a:pPr marL="0" indent="0">
              <a:buNone/>
            </a:pPr>
            <a:endParaRPr lang="it-IT"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Alessandro II preferisce spendere per scopi pacifici</a:t>
            </a:r>
          </a:p>
        </p:txBody>
      </p:sp>
      <p:pic>
        <p:nvPicPr>
          <p:cNvPr id="4098" name="Picture 2" descr="lozar Nicola I da it.wikipedia.org">
            <a:extLst>
              <a:ext uri="{FF2B5EF4-FFF2-40B4-BE49-F238E27FC236}">
                <a16:creationId xmlns:a16="http://schemas.microsoft.com/office/drawing/2014/main" id="{6EC25120-D283-C6F5-7985-3F686C36918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620910" y="1124744"/>
            <a:ext cx="2703567" cy="225910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lessandro II di Russia - Wikiquote">
            <a:extLst>
              <a:ext uri="{FF2B5EF4-FFF2-40B4-BE49-F238E27FC236}">
                <a16:creationId xmlns:a16="http://schemas.microsoft.com/office/drawing/2014/main" id="{5A74868B-C595-511A-19D3-FE0C6130AD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9483" y="3778166"/>
            <a:ext cx="2574994" cy="2381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781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5720" y="142852"/>
            <a:ext cx="8229600" cy="1143000"/>
          </a:xfrm>
        </p:spPr>
        <p:txBody>
          <a:bodyPr>
            <a:normAutofit fontScale="90000"/>
          </a:bodyPr>
          <a:lstStyle/>
          <a:p>
            <a:br>
              <a:rPr lang="it-IT" sz="3100" dirty="0">
                <a:latin typeface="Times New Roman" pitchFamily="18" charset="0"/>
                <a:cs typeface="Times New Roman" pitchFamily="18" charset="0"/>
              </a:rPr>
            </a:br>
            <a:br>
              <a:rPr lang="it-IT" sz="3100" dirty="0">
                <a:latin typeface="Times New Roman" pitchFamily="18" charset="0"/>
                <a:cs typeface="Times New Roman" pitchFamily="18" charset="0"/>
              </a:rPr>
            </a:br>
            <a:br>
              <a:rPr lang="it-IT" sz="3100" dirty="0">
                <a:latin typeface="Times New Roman" pitchFamily="18" charset="0"/>
                <a:cs typeface="Times New Roman" pitchFamily="18" charset="0"/>
              </a:rPr>
            </a:br>
            <a:r>
              <a:rPr lang="it-IT" sz="2000" b="1" dirty="0">
                <a:latin typeface="Times New Roman" pitchFamily="18" charset="0"/>
                <a:cs typeface="Times New Roman" pitchFamily="18" charset="0"/>
              </a:rPr>
              <a:t>Un grave lutto</a:t>
            </a:r>
            <a:br>
              <a:rPr lang="it-IT" sz="1800" dirty="0">
                <a:latin typeface="Times New Roman" pitchFamily="18" charset="0"/>
                <a:cs typeface="Times New Roman" pitchFamily="18" charset="0"/>
              </a:rPr>
            </a:br>
            <a:endParaRPr lang="it-IT" dirty="0"/>
          </a:p>
        </p:txBody>
      </p:sp>
      <p:pic>
        <p:nvPicPr>
          <p:cNvPr id="5" name="Segnaposto contenuto 4" descr="Explosion in the laboratory in Stockholm"/>
          <p:cNvPicPr>
            <a:picLocks noGrp="1"/>
          </p:cNvPicPr>
          <p:nvPr>
            <p:ph sz="half" idx="2"/>
          </p:nvPr>
        </p:nvPicPr>
        <p:blipFill>
          <a:blip r:embed="rId2" cstate="print"/>
          <a:srcRect/>
          <a:stretch>
            <a:fillRect/>
          </a:stretch>
        </p:blipFill>
        <p:spPr bwMode="auto">
          <a:xfrm>
            <a:off x="1007015" y="1442524"/>
            <a:ext cx="7488832" cy="3888432"/>
          </a:xfrm>
          <a:prstGeom prst="rect">
            <a:avLst/>
          </a:prstGeom>
          <a:noFill/>
          <a:ln w="9525">
            <a:noFill/>
            <a:miter lim="800000"/>
            <a:headEnd/>
            <a:tailEnd/>
          </a:ln>
        </p:spPr>
      </p:pic>
      <p:sp>
        <p:nvSpPr>
          <p:cNvPr id="4" name="CasellaDiTesto 3">
            <a:extLst>
              <a:ext uri="{FF2B5EF4-FFF2-40B4-BE49-F238E27FC236}">
                <a16:creationId xmlns:a16="http://schemas.microsoft.com/office/drawing/2014/main" id="{7A980AF4-5445-BBD4-155A-6236E9E6AA6F}"/>
              </a:ext>
            </a:extLst>
          </p:cNvPr>
          <p:cNvSpPr txBox="1"/>
          <p:nvPr/>
        </p:nvSpPr>
        <p:spPr>
          <a:xfrm>
            <a:off x="2286000" y="2401262"/>
            <a:ext cx="1781944" cy="1231106"/>
          </a:xfrm>
          <a:prstGeom prst="rect">
            <a:avLst/>
          </a:prstGeom>
          <a:noFill/>
        </p:spPr>
        <p:txBody>
          <a:bodyPr wrap="square">
            <a:spAutoFit/>
          </a:bodyPr>
          <a:lstStyle/>
          <a:p>
            <a:r>
              <a:rPr lang="it-IT" sz="2000" dirty="0">
                <a:latin typeface="Times New Roman" pitchFamily="18" charset="0"/>
                <a:cs typeface="Times New Roman" pitchFamily="18" charset="0"/>
              </a:rPr>
              <a:t> </a:t>
            </a:r>
            <a:br>
              <a:rPr lang="it-IT" sz="1800" dirty="0">
                <a:latin typeface="Times New Roman" pitchFamily="18" charset="0"/>
                <a:cs typeface="Times New Roman" pitchFamily="18" charset="0"/>
              </a:rPr>
            </a:br>
            <a:r>
              <a:rPr lang="it-IT" sz="3600" dirty="0">
                <a:latin typeface="Times New Roman" pitchFamily="18" charset="0"/>
                <a:cs typeface="Times New Roman" pitchFamily="18" charset="0"/>
              </a:rPr>
              <a:t> </a:t>
            </a:r>
            <a:br>
              <a:rPr lang="it-IT" dirty="0">
                <a:latin typeface="Times New Roman" pitchFamily="18" charset="0"/>
                <a:cs typeface="Times New Roman" pitchFamily="18" charset="0"/>
              </a:rPr>
            </a:br>
            <a:endParaRPr lang="it-IT" dirty="0"/>
          </a:p>
        </p:txBody>
      </p:sp>
      <p:sp>
        <p:nvSpPr>
          <p:cNvPr id="6" name="CasellaDiTesto 5">
            <a:extLst>
              <a:ext uri="{FF2B5EF4-FFF2-40B4-BE49-F238E27FC236}">
                <a16:creationId xmlns:a16="http://schemas.microsoft.com/office/drawing/2014/main" id="{07F67426-5472-D4EF-2BA5-B380A9ED7A7E}"/>
              </a:ext>
            </a:extLst>
          </p:cNvPr>
          <p:cNvSpPr txBox="1"/>
          <p:nvPr/>
        </p:nvSpPr>
        <p:spPr>
          <a:xfrm>
            <a:off x="467544" y="5733256"/>
            <a:ext cx="8047776" cy="646331"/>
          </a:xfrm>
          <a:prstGeom prst="rect">
            <a:avLst/>
          </a:prstGeom>
          <a:noFill/>
        </p:spPr>
        <p:txBody>
          <a:bodyPr wrap="square" rtlCol="0">
            <a:spAutoFit/>
          </a:bodyPr>
          <a:lstStyle/>
          <a:p>
            <a:r>
              <a:rPr lang="it-IT" sz="1800">
                <a:latin typeface="Times New Roman" pitchFamily="18" charset="0"/>
                <a:cs typeface="Times New Roman" pitchFamily="18" charset="0"/>
              </a:rPr>
              <a:t>Nel 1864 il figlio minore Emil  Nobel perde la vita a causa di un’esplosione durante un esperimento condotto con il fratello Alfred ad Helenborg (Stoccolma)</a:t>
            </a:r>
            <a:endParaRPr lang="it-IT"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EC64A9-D74E-7C05-4D37-51B009BC1F7E}"/>
              </a:ext>
            </a:extLst>
          </p:cNvPr>
          <p:cNvSpPr>
            <a:spLocks noGrp="1"/>
          </p:cNvSpPr>
          <p:nvPr>
            <p:ph type="title"/>
          </p:nvPr>
        </p:nvSpPr>
        <p:spPr/>
        <p:txBody>
          <a:bodyPr>
            <a:normAutofit/>
          </a:bodyPr>
          <a:lstStyle/>
          <a:p>
            <a:r>
              <a:rPr lang="it-IT" sz="2800" b="1" dirty="0">
                <a:latin typeface="Times New Roman" panose="02020603050405020304" pitchFamily="18" charset="0"/>
                <a:cs typeface="Times New Roman" panose="02020603050405020304" pitchFamily="18" charset="0"/>
              </a:rPr>
              <a:t>Gli ultimi 8 anni di Immanuel</a:t>
            </a:r>
          </a:p>
        </p:txBody>
      </p:sp>
      <p:sp>
        <p:nvSpPr>
          <p:cNvPr id="3" name="Segnaposto contenuto 2">
            <a:extLst>
              <a:ext uri="{FF2B5EF4-FFF2-40B4-BE49-F238E27FC236}">
                <a16:creationId xmlns:a16="http://schemas.microsoft.com/office/drawing/2014/main" id="{C54167B3-32BF-8816-432C-294467ED841F}"/>
              </a:ext>
            </a:extLst>
          </p:cNvPr>
          <p:cNvSpPr>
            <a:spLocks noGrp="1"/>
          </p:cNvSpPr>
          <p:nvPr>
            <p:ph idx="1"/>
          </p:nvPr>
        </p:nvSpPr>
        <p:spPr>
          <a:xfrm>
            <a:off x="1403649" y="1600200"/>
            <a:ext cx="6840760" cy="4133055"/>
          </a:xfrm>
        </p:spPr>
        <p:txBody>
          <a:bodyPr>
            <a:normAutofit lnSpcReduction="10000"/>
          </a:bodyPr>
          <a:lstStyle/>
          <a:p>
            <a:pPr marL="0" indent="0">
              <a:lnSpc>
                <a:spcPct val="107000"/>
              </a:lnSpc>
              <a:spcAft>
                <a:spcPts val="800"/>
              </a:spcAft>
              <a:buNone/>
            </a:pPr>
            <a:r>
              <a:rPr lang="it-IT" sz="1800" kern="100" dirty="0">
                <a:latin typeface="Calibri" panose="020F0502020204030204" pitchFamily="34" charset="0"/>
                <a:ea typeface="Calibri" panose="020F0502020204030204" pitchFamily="34" charset="0"/>
                <a:cs typeface="Times New Roman" panose="02020603050405020304" pitchFamily="18" charset="0"/>
              </a:rPr>
              <a:t>Dopo</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il grave incidente i cui persero la vita Emil Oscar e 4  suoi compagni e a causa dei problemi finanziari dell’impresa Immanuel decide di ritirarsi </a:t>
            </a:r>
          </a:p>
          <a:p>
            <a:pPr marL="0" indent="0">
              <a:lnSpc>
                <a:spcPct val="107000"/>
              </a:lnSpc>
              <a:spcAft>
                <a:spcPts val="800"/>
              </a:spcAft>
              <a:buNone/>
            </a:pPr>
            <a:r>
              <a:rPr lang="it-IT" sz="1800" kern="100" dirty="0">
                <a:latin typeface="Calibri" panose="020F0502020204030204" pitchFamily="34" charset="0"/>
                <a:ea typeface="Calibri" panose="020F0502020204030204" pitchFamily="34" charset="0"/>
                <a:cs typeface="Times New Roman" panose="02020603050405020304" pitchFamily="18" charset="0"/>
              </a:rPr>
              <a:t>Scriverà</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un trattatello  in cui proponeva soluzioni pratiche per affrontare la povertà, la disoccupazione e l’emigrazione che erano una piaga del suo paese.</a:t>
            </a:r>
          </a:p>
          <a:p>
            <a:pPr marL="0" indent="0">
              <a:lnSpc>
                <a:spcPct val="107000"/>
              </a:lnSpc>
              <a:spcAft>
                <a:spcPts val="800"/>
              </a:spcAft>
              <a:buNone/>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Proporrà anche di aprire una fabbrica  per utilizzare scorie di legno e truciolato per produrre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il compensato </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che sarebbe stato utile per costruire case prefabbricate per i paesi più poveri come l’Egitto( un antenato dell’IKEA?).Disegnò anche torni speciali  per realizzarlo.</a:t>
            </a:r>
          </a:p>
          <a:p>
            <a:pPr marL="0" indent="0">
              <a:lnSpc>
                <a:spcPct val="107000"/>
              </a:lnSpc>
              <a:spcAft>
                <a:spcPts val="800"/>
              </a:spcAft>
              <a:buNone/>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A 58 anni abbandona l’impresa e ritorna in Svezia. Affida la fabbrica a Ludwig, convinto che ai figli non mancherà mai il pane e che in Russia </a:t>
            </a:r>
            <a:r>
              <a:rPr lang="it-IT" sz="1800" kern="100" dirty="0">
                <a:latin typeface="Calibri" panose="020F0502020204030204" pitchFamily="34" charset="0"/>
                <a:ea typeface="Calibri" panose="020F0502020204030204" pitchFamily="34" charset="0"/>
                <a:cs typeface="Times New Roman" panose="02020603050405020304" pitchFamily="18" charset="0"/>
              </a:rPr>
              <a:t>ci sia</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ancora molto lavoro da fare.</a:t>
            </a:r>
          </a:p>
          <a:p>
            <a:pPr>
              <a:lnSpc>
                <a:spcPct val="107000"/>
              </a:lnSpc>
              <a:spcAft>
                <a:spcPts val="800"/>
              </a:spcAft>
            </a:pP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pic>
        <p:nvPicPr>
          <p:cNvPr id="4" name="Immagine 3">
            <a:extLst>
              <a:ext uri="{FF2B5EF4-FFF2-40B4-BE49-F238E27FC236}">
                <a16:creationId xmlns:a16="http://schemas.microsoft.com/office/drawing/2014/main" id="{B9CC4A33-B010-3EC9-A85A-4E2571777C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5521410"/>
            <a:ext cx="955303" cy="1209505"/>
          </a:xfrm>
          <a:prstGeom prst="rect">
            <a:avLst/>
          </a:prstGeom>
        </p:spPr>
      </p:pic>
    </p:spTree>
    <p:extLst>
      <p:ext uri="{BB962C8B-B14F-4D97-AF65-F5344CB8AC3E}">
        <p14:creationId xmlns:p14="http://schemas.microsoft.com/office/powerpoint/2010/main" val="3684462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72E59B-7D4B-01B0-D0C4-85BC3AEEE214}"/>
              </a:ext>
            </a:extLst>
          </p:cNvPr>
          <p:cNvSpPr>
            <a:spLocks noGrp="1"/>
          </p:cNvSpPr>
          <p:nvPr>
            <p:ph type="title"/>
          </p:nvPr>
        </p:nvSpPr>
        <p:spPr/>
        <p:txBody>
          <a:bodyPr>
            <a:normAutofit/>
          </a:bodyPr>
          <a:lstStyle/>
          <a:p>
            <a:r>
              <a:rPr lang="it-IT" sz="2800" b="1" dirty="0">
                <a:latin typeface="Times New Roman" panose="02020603050405020304" pitchFamily="18" charset="0"/>
                <a:cs typeface="Times New Roman" panose="02020603050405020304" pitchFamily="18" charset="0"/>
              </a:rPr>
              <a:t>Ludwig a San Pietroburgo</a:t>
            </a:r>
          </a:p>
        </p:txBody>
      </p:sp>
      <p:sp>
        <p:nvSpPr>
          <p:cNvPr id="4" name="Segnaposto contenuto 3">
            <a:extLst>
              <a:ext uri="{FF2B5EF4-FFF2-40B4-BE49-F238E27FC236}">
                <a16:creationId xmlns:a16="http://schemas.microsoft.com/office/drawing/2014/main" id="{81DA5F34-4DDC-3A71-1749-0D276B7CD196}"/>
              </a:ext>
            </a:extLst>
          </p:cNvPr>
          <p:cNvSpPr>
            <a:spLocks noGrp="1"/>
          </p:cNvSpPr>
          <p:nvPr>
            <p:ph sz="half" idx="1"/>
          </p:nvPr>
        </p:nvSpPr>
        <p:spPr/>
        <p:txBody>
          <a:bodyPr>
            <a:normAutofit/>
          </a:bodyPr>
          <a:lstStyle/>
          <a:p>
            <a:pPr marL="0" indent="0">
              <a:buNone/>
            </a:pPr>
            <a:r>
              <a:rPr lang="it-IT" sz="2400" dirty="0"/>
              <a:t>A 28 anni prende le redini dell’impresa piena di debiti</a:t>
            </a:r>
          </a:p>
          <a:p>
            <a:pPr marL="0" indent="0">
              <a:buNone/>
            </a:pPr>
            <a:r>
              <a:rPr lang="it-IT" sz="2400" dirty="0"/>
              <a:t>Abile ingegnere, già lavorava con il padre da tempo</a:t>
            </a:r>
          </a:p>
          <a:p>
            <a:pPr marL="0" indent="0">
              <a:buNone/>
            </a:pPr>
            <a:r>
              <a:rPr lang="it-IT" sz="2400" dirty="0"/>
              <a:t>Non riesce ad ottenere nuovi finanziamenti dallo zar</a:t>
            </a:r>
          </a:p>
          <a:p>
            <a:pPr marL="0" indent="0">
              <a:buNone/>
            </a:pPr>
            <a:r>
              <a:rPr lang="it-IT" sz="2400" dirty="0"/>
              <a:t>Con i suoi risparmi apre la </a:t>
            </a:r>
            <a:endParaRPr lang="it-IT" sz="2400" b="1" i="1" dirty="0">
              <a:solidFill>
                <a:srgbClr val="202122"/>
              </a:solidFill>
              <a:effectLst/>
              <a:latin typeface="Arial" panose="020B0604020202020204" pitchFamily="34" charset="0"/>
            </a:endParaRPr>
          </a:p>
          <a:p>
            <a:pPr marL="0" indent="0">
              <a:buNone/>
            </a:pPr>
            <a:r>
              <a:rPr lang="it-IT" sz="2400" b="1" i="1" dirty="0">
                <a:solidFill>
                  <a:srgbClr val="202122"/>
                </a:solidFill>
                <a:effectLst/>
                <a:latin typeface="Arial" panose="020B0604020202020204" pitchFamily="34" charset="0"/>
              </a:rPr>
              <a:t>Machine-Building </a:t>
            </a:r>
            <a:r>
              <a:rPr lang="it-IT" sz="2400" b="1" i="1" dirty="0" err="1">
                <a:solidFill>
                  <a:srgbClr val="202122"/>
                </a:solidFill>
                <a:effectLst/>
                <a:latin typeface="Arial" panose="020B0604020202020204" pitchFamily="34" charset="0"/>
              </a:rPr>
              <a:t>Factory</a:t>
            </a:r>
            <a:r>
              <a:rPr lang="it-IT" sz="2400" b="1" i="1" dirty="0">
                <a:solidFill>
                  <a:srgbClr val="202122"/>
                </a:solidFill>
                <a:effectLst/>
                <a:latin typeface="Arial" panose="020B0604020202020204" pitchFamily="34" charset="0"/>
              </a:rPr>
              <a:t> Ludvig Nobel</a:t>
            </a:r>
            <a:r>
              <a:rPr lang="it-IT" sz="2400" b="1" dirty="0">
                <a:latin typeface="Times New Roman" panose="02020603050405020304" pitchFamily="18" charset="0"/>
                <a:cs typeface="Times New Roman" panose="02020603050405020304" pitchFamily="18" charset="0"/>
              </a:rPr>
              <a:t> </a:t>
            </a:r>
            <a:endParaRPr lang="it-IT" sz="2400" dirty="0"/>
          </a:p>
          <a:p>
            <a:pPr marL="0" indent="0">
              <a:buNone/>
            </a:pPr>
            <a:endParaRPr lang="it-IT" sz="2400" dirty="0"/>
          </a:p>
        </p:txBody>
      </p:sp>
      <p:pic>
        <p:nvPicPr>
          <p:cNvPr id="4098" name="Picture 2">
            <a:extLst>
              <a:ext uri="{FF2B5EF4-FFF2-40B4-BE49-F238E27FC236}">
                <a16:creationId xmlns:a16="http://schemas.microsoft.com/office/drawing/2014/main" id="{4F809B46-4B6E-B0F2-0D01-587FA648B5D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76056" y="1575844"/>
            <a:ext cx="3345002" cy="4501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258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64CE50E4-560E-8FC2-64B8-36E73BA1E1FA}"/>
              </a:ext>
            </a:extLst>
          </p:cNvPr>
          <p:cNvSpPr>
            <a:spLocks noGrp="1"/>
          </p:cNvSpPr>
          <p:nvPr>
            <p:ph type="title"/>
          </p:nvPr>
        </p:nvSpPr>
        <p:spPr/>
        <p:txBody>
          <a:bodyPr>
            <a:normAutofit/>
          </a:bodyPr>
          <a:lstStyle/>
          <a:p>
            <a:r>
              <a:rPr lang="it-IT" sz="2800" b="1" dirty="0">
                <a:latin typeface="Times New Roman" panose="02020603050405020304" pitchFamily="18" charset="0"/>
                <a:cs typeface="Times New Roman" panose="02020603050405020304" pitchFamily="18" charset="0"/>
              </a:rPr>
              <a:t>1870 in tutta Europa la corsa agli armamenti</a:t>
            </a:r>
            <a:br>
              <a:rPr lang="it-IT" sz="2800" b="1" dirty="0">
                <a:latin typeface="Times New Roman" panose="02020603050405020304" pitchFamily="18" charset="0"/>
                <a:cs typeface="Times New Roman" panose="02020603050405020304" pitchFamily="18" charset="0"/>
              </a:rPr>
            </a:br>
            <a:endParaRPr lang="it-IT" sz="2800" b="1" dirty="0">
              <a:latin typeface="Times New Roman" panose="02020603050405020304" pitchFamily="18" charset="0"/>
              <a:cs typeface="Times New Roman" panose="02020603050405020304" pitchFamily="18" charset="0"/>
            </a:endParaRPr>
          </a:p>
        </p:txBody>
      </p:sp>
      <p:sp>
        <p:nvSpPr>
          <p:cNvPr id="6" name="Segnaposto contenuto 5">
            <a:extLst>
              <a:ext uri="{FF2B5EF4-FFF2-40B4-BE49-F238E27FC236}">
                <a16:creationId xmlns:a16="http://schemas.microsoft.com/office/drawing/2014/main" id="{33376D06-BDF2-C654-A48F-79C609128ECA}"/>
              </a:ext>
            </a:extLst>
          </p:cNvPr>
          <p:cNvSpPr>
            <a:spLocks noGrp="1"/>
          </p:cNvSpPr>
          <p:nvPr>
            <p:ph sz="half" idx="1"/>
          </p:nvPr>
        </p:nvSpPr>
        <p:spPr>
          <a:xfrm>
            <a:off x="457200" y="1600200"/>
            <a:ext cx="3466728" cy="4525963"/>
          </a:xfrm>
        </p:spPr>
        <p:txBody>
          <a:bodyPr>
            <a:normAutofit lnSpcReduction="10000"/>
          </a:bodyPr>
          <a:lstStyle/>
          <a:p>
            <a:pPr marL="0" indent="0">
              <a:buNone/>
            </a:pPr>
            <a:r>
              <a:rPr lang="it-IT" sz="2200" dirty="0">
                <a:latin typeface="Times New Roman" panose="02020603050405020304" pitchFamily="18" charset="0"/>
                <a:cs typeface="Times New Roman" panose="02020603050405020304" pitchFamily="18" charset="0"/>
              </a:rPr>
              <a:t>Di nuovo la politica incoraggia i prodotti domestici</a:t>
            </a:r>
          </a:p>
          <a:p>
            <a:pPr marL="0" indent="0">
              <a:buNone/>
            </a:pPr>
            <a:r>
              <a:rPr lang="it-IT" sz="2200" dirty="0">
                <a:latin typeface="Times New Roman" panose="02020603050405020304" pitchFamily="18" charset="0"/>
                <a:cs typeface="Times New Roman" panose="02020603050405020304" pitchFamily="18" charset="0"/>
              </a:rPr>
              <a:t>Si tolgono le tasse   per l’importazione di ferro </a:t>
            </a:r>
          </a:p>
          <a:p>
            <a:pPr marL="0" indent="0">
              <a:buNone/>
            </a:pPr>
            <a:r>
              <a:rPr lang="it-IT" sz="2200" dirty="0">
                <a:latin typeface="Times New Roman" panose="02020603050405020304" pitchFamily="18" charset="0"/>
                <a:cs typeface="Times New Roman" panose="02020603050405020304" pitchFamily="18" charset="0"/>
              </a:rPr>
              <a:t>La liberazione dei servi portò nuova manodopera da istruire</a:t>
            </a:r>
          </a:p>
          <a:p>
            <a:pPr marL="0" indent="0">
              <a:buNone/>
            </a:pPr>
            <a:r>
              <a:rPr lang="it-IT" sz="2200" dirty="0">
                <a:latin typeface="Times New Roman" panose="02020603050405020304" pitchFamily="18" charset="0"/>
                <a:cs typeface="Times New Roman" panose="02020603050405020304" pitchFamily="18" charset="0"/>
              </a:rPr>
              <a:t>  Nuovo sviluppo dell’industria del ferro e  di armi  moderne</a:t>
            </a:r>
          </a:p>
          <a:p>
            <a:pPr marL="0" indent="0">
              <a:buNone/>
            </a:pPr>
            <a:r>
              <a:rPr lang="it-IT" sz="2200" dirty="0">
                <a:latin typeface="Times New Roman" panose="02020603050405020304" pitchFamily="18" charset="0"/>
                <a:cs typeface="Times New Roman" panose="02020603050405020304" pitchFamily="18" charset="0"/>
              </a:rPr>
              <a:t>Ludwig cavalca l’onda dei cambiamenti </a:t>
            </a:r>
          </a:p>
          <a:p>
            <a:pPr marL="0" indent="0">
              <a:buNone/>
            </a:pPr>
            <a:endParaRPr lang="it-IT" sz="2600" dirty="0">
              <a:latin typeface="Times New Roman" panose="02020603050405020304" pitchFamily="18" charset="0"/>
              <a:cs typeface="Times New Roman" panose="02020603050405020304" pitchFamily="18" charset="0"/>
            </a:endParaRPr>
          </a:p>
          <a:p>
            <a:pPr marL="0" indent="0">
              <a:buNone/>
            </a:pPr>
            <a:endParaRPr lang="it-IT" sz="2600" dirty="0">
              <a:latin typeface="Times New Roman" panose="02020603050405020304" pitchFamily="18" charset="0"/>
              <a:cs typeface="Times New Roman" panose="02020603050405020304" pitchFamily="18" charset="0"/>
            </a:endParaRPr>
          </a:p>
          <a:p>
            <a:endParaRPr lang="it-IT" dirty="0"/>
          </a:p>
        </p:txBody>
      </p:sp>
      <p:sp>
        <p:nvSpPr>
          <p:cNvPr id="3" name="CasellaDiTesto 2">
            <a:extLst>
              <a:ext uri="{FF2B5EF4-FFF2-40B4-BE49-F238E27FC236}">
                <a16:creationId xmlns:a16="http://schemas.microsoft.com/office/drawing/2014/main" id="{A10221B5-0F63-47B1-F67C-6BD621C36A40}"/>
              </a:ext>
            </a:extLst>
          </p:cNvPr>
          <p:cNvSpPr txBox="1"/>
          <p:nvPr/>
        </p:nvSpPr>
        <p:spPr>
          <a:xfrm>
            <a:off x="4788024" y="5517232"/>
            <a:ext cx="3672408" cy="369332"/>
          </a:xfrm>
          <a:prstGeom prst="rect">
            <a:avLst/>
          </a:prstGeom>
          <a:noFill/>
        </p:spPr>
        <p:txBody>
          <a:bodyPr wrap="square" rtlCol="0">
            <a:spAutoFit/>
          </a:bodyPr>
          <a:lstStyle/>
          <a:p>
            <a:r>
              <a:rPr lang="it-IT" i="1" dirty="0">
                <a:latin typeface="Times New Roman" panose="02020603050405020304" pitchFamily="18" charset="0"/>
                <a:cs typeface="Times New Roman" panose="02020603050405020304" pitchFamily="18" charset="0"/>
              </a:rPr>
              <a:t>Da contadini ad operai</a:t>
            </a:r>
          </a:p>
        </p:txBody>
      </p:sp>
      <p:pic>
        <p:nvPicPr>
          <p:cNvPr id="1028" name="Picture 4" descr="Tecnologia e sviluppo industriale nel Novecento | Studenti.it">
            <a:extLst>
              <a:ext uri="{FF2B5EF4-FFF2-40B4-BE49-F238E27FC236}">
                <a16:creationId xmlns:a16="http://schemas.microsoft.com/office/drawing/2014/main" id="{52653E3E-6C12-CA65-2664-D612AAFAF76B}"/>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1844824"/>
            <a:ext cx="4608512" cy="3475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346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85B467-887A-4FD7-8837-177743C28B3B}"/>
              </a:ext>
            </a:extLst>
          </p:cNvPr>
          <p:cNvSpPr>
            <a:spLocks noGrp="1"/>
          </p:cNvSpPr>
          <p:nvPr>
            <p:ph type="title"/>
          </p:nvPr>
        </p:nvSpPr>
        <p:spPr/>
        <p:txBody>
          <a:bodyPr>
            <a:normAutofit/>
          </a:bodyPr>
          <a:lstStyle/>
          <a:p>
            <a:r>
              <a:rPr lang="it-IT" sz="2800" b="1" dirty="0">
                <a:latin typeface="Times New Roman" panose="02020603050405020304" pitchFamily="18" charset="0"/>
                <a:cs typeface="Times New Roman" panose="02020603050405020304" pitchFamily="18" charset="0"/>
              </a:rPr>
              <a:t>L’industria del ferro e delle armi</a:t>
            </a:r>
            <a:endParaRPr lang="it-IT" sz="2800" dirty="0">
              <a:latin typeface="Times New Roman" panose="02020603050405020304" pitchFamily="18"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id="{24D63F8A-1491-930E-7749-2C0CF0FB9ACF}"/>
              </a:ext>
            </a:extLst>
          </p:cNvPr>
          <p:cNvSpPr>
            <a:spLocks noGrp="1"/>
          </p:cNvSpPr>
          <p:nvPr>
            <p:ph sz="half" idx="1"/>
          </p:nvPr>
        </p:nvSpPr>
        <p:spPr>
          <a:xfrm>
            <a:off x="457200" y="1600200"/>
            <a:ext cx="3898776" cy="4525963"/>
          </a:xfrm>
        </p:spPr>
        <p:txBody>
          <a:bodyPr>
            <a:normAutofit/>
          </a:bodyPr>
          <a:lstStyle/>
          <a:p>
            <a:pPr marL="0" indent="0">
              <a:buNone/>
            </a:pPr>
            <a:r>
              <a:rPr lang="it-IT" sz="2800" dirty="0">
                <a:latin typeface="Times New Roman" panose="02020603050405020304" pitchFamily="18" charset="0"/>
                <a:cs typeface="Times New Roman" panose="02020603050405020304" pitchFamily="18" charset="0"/>
              </a:rPr>
              <a:t>Gusci di ghisa, proiettili</a:t>
            </a:r>
          </a:p>
          <a:p>
            <a:pPr marL="0" indent="0">
              <a:buNone/>
            </a:pPr>
            <a:r>
              <a:rPr lang="it-IT" sz="2800" dirty="0">
                <a:latin typeface="Times New Roman" panose="02020603050405020304" pitchFamily="18" charset="0"/>
                <a:cs typeface="Times New Roman" panose="02020603050405020304" pitchFamily="18" charset="0"/>
              </a:rPr>
              <a:t> carrelli per cannoni, mortai, ruote (erano una specialità) assemblati con il principio delle parti intercambiabili.</a:t>
            </a:r>
          </a:p>
          <a:p>
            <a:pPr marL="0" indent="0">
              <a:buNone/>
            </a:pPr>
            <a:r>
              <a:rPr lang="it-IT" dirty="0">
                <a:latin typeface="Times New Roman" panose="02020603050405020304" pitchFamily="18" charset="0"/>
                <a:cs typeface="Times New Roman" panose="02020603050405020304" pitchFamily="18" charset="0"/>
              </a:rPr>
              <a:t>Bollitori e cisterne per la distillazione dell’acqua potabile.</a:t>
            </a:r>
            <a:endParaRPr lang="it-IT" sz="2800" dirty="0">
              <a:latin typeface="Times New Roman" panose="02020603050405020304" pitchFamily="18" charset="0"/>
              <a:cs typeface="Times New Roman" panose="02020603050405020304" pitchFamily="18" charset="0"/>
            </a:endParaRPr>
          </a:p>
          <a:p>
            <a:endParaRPr lang="it-IT" sz="2600" dirty="0"/>
          </a:p>
        </p:txBody>
      </p:sp>
      <p:pic>
        <p:nvPicPr>
          <p:cNvPr id="6" name="Segnaposto contenuto 5">
            <a:extLst>
              <a:ext uri="{FF2B5EF4-FFF2-40B4-BE49-F238E27FC236}">
                <a16:creationId xmlns:a16="http://schemas.microsoft.com/office/drawing/2014/main" id="{5F8A4F41-3695-3A23-8428-C5D69235535E}"/>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64088" y="1807582"/>
            <a:ext cx="2691730" cy="3319706"/>
          </a:xfrm>
        </p:spPr>
      </p:pic>
      <p:sp>
        <p:nvSpPr>
          <p:cNvPr id="7" name="CasellaDiTesto 6">
            <a:extLst>
              <a:ext uri="{FF2B5EF4-FFF2-40B4-BE49-F238E27FC236}">
                <a16:creationId xmlns:a16="http://schemas.microsoft.com/office/drawing/2014/main" id="{BBCC7092-C072-4DC0-8A1D-236371FC0BCC}"/>
              </a:ext>
            </a:extLst>
          </p:cNvPr>
          <p:cNvSpPr txBox="1"/>
          <p:nvPr/>
        </p:nvSpPr>
        <p:spPr>
          <a:xfrm>
            <a:off x="5102345" y="5517232"/>
            <a:ext cx="3502103" cy="646331"/>
          </a:xfrm>
          <a:prstGeom prst="rect">
            <a:avLst/>
          </a:prstGeom>
          <a:noFill/>
        </p:spPr>
        <p:txBody>
          <a:bodyPr wrap="square" rtlCol="0">
            <a:spAutoFit/>
          </a:bodyPr>
          <a:lstStyle/>
          <a:p>
            <a:r>
              <a:rPr lang="it-IT" i="1" dirty="0">
                <a:latin typeface="Times New Roman" panose="02020603050405020304" pitchFamily="18" charset="0"/>
                <a:cs typeface="Times New Roman" panose="02020603050405020304" pitchFamily="18" charset="0"/>
              </a:rPr>
              <a:t>Ludwig con i suoi collaboratori con cui progettava le armi</a:t>
            </a:r>
          </a:p>
        </p:txBody>
      </p:sp>
    </p:spTree>
    <p:extLst>
      <p:ext uri="{BB962C8B-B14F-4D97-AF65-F5344CB8AC3E}">
        <p14:creationId xmlns:p14="http://schemas.microsoft.com/office/powerpoint/2010/main" val="2903802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D40D6F-FE5A-FA3E-3158-A10A6D7F7B1B}"/>
              </a:ext>
            </a:extLst>
          </p:cNvPr>
          <p:cNvSpPr>
            <a:spLocks noGrp="1"/>
          </p:cNvSpPr>
          <p:nvPr>
            <p:ph type="title"/>
          </p:nvPr>
        </p:nvSpPr>
        <p:spPr>
          <a:xfrm>
            <a:off x="457200" y="274638"/>
            <a:ext cx="3106688" cy="1143000"/>
          </a:xfrm>
        </p:spPr>
        <p:txBody>
          <a:bodyPr>
            <a:normAutofit/>
          </a:bodyPr>
          <a:lstStyle/>
          <a:p>
            <a:r>
              <a:rPr lang="it-IT" sz="2800" b="1" dirty="0">
                <a:latin typeface="Times New Roman" panose="02020603050405020304" pitchFamily="18" charset="0"/>
                <a:cs typeface="Times New Roman" panose="02020603050405020304" pitchFamily="18" charset="0"/>
              </a:rPr>
              <a:t>La ruota Nobel</a:t>
            </a:r>
          </a:p>
        </p:txBody>
      </p:sp>
      <p:pic>
        <p:nvPicPr>
          <p:cNvPr id="1026" name="Picture 2" descr="brevetto">
            <a:extLst>
              <a:ext uri="{FF2B5EF4-FFF2-40B4-BE49-F238E27FC236}">
                <a16:creationId xmlns:a16="http://schemas.microsoft.com/office/drawing/2014/main" id="{386D76EE-1E73-6E9D-F60C-23554D4ABDE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1520" y="2278151"/>
            <a:ext cx="4038600" cy="3497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 storia della RUOTA | Sutori">
            <a:extLst>
              <a:ext uri="{FF2B5EF4-FFF2-40B4-BE49-F238E27FC236}">
                <a16:creationId xmlns:a16="http://schemas.microsoft.com/office/drawing/2014/main" id="{38F14B08-3AA1-9FCD-4C4F-ADC21CC1D96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2115" y="219420"/>
            <a:ext cx="4038600" cy="1198218"/>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EC083131-A9CC-D9DC-2B0B-405871523365}"/>
              </a:ext>
            </a:extLst>
          </p:cNvPr>
          <p:cNvSpPr txBox="1"/>
          <p:nvPr/>
        </p:nvSpPr>
        <p:spPr>
          <a:xfrm>
            <a:off x="5796136" y="2278151"/>
            <a:ext cx="3096344" cy="3416320"/>
          </a:xfrm>
          <a:prstGeom prst="rect">
            <a:avLst/>
          </a:prstGeom>
          <a:noFill/>
        </p:spPr>
        <p:txBody>
          <a:bodyPr wrap="square">
            <a:spAutoFit/>
          </a:bodyPr>
          <a:lstStyle/>
          <a:p>
            <a:r>
              <a:rPr lang="it-IT" dirty="0"/>
              <a:t>Contemporaneamente in America  a metà 800 </a:t>
            </a:r>
            <a:r>
              <a:rPr lang="it-IT" dirty="0" err="1"/>
              <a:t>Tomson</a:t>
            </a:r>
            <a:r>
              <a:rPr lang="it-IT" dirty="0"/>
              <a:t> aveva depositato il brevetto del primo pneumatico. La gomma sarà fondamentale per produrre questo tipo di ruote. La ruota che produrranno le officine Nobel sarà per la Russia quello che le Michelin erano state in America. Permettevano di affrontare le difficili strade della Russia.</a:t>
            </a:r>
          </a:p>
        </p:txBody>
      </p:sp>
    </p:spTree>
    <p:extLst>
      <p:ext uri="{BB962C8B-B14F-4D97-AF65-F5344CB8AC3E}">
        <p14:creationId xmlns:p14="http://schemas.microsoft.com/office/powerpoint/2010/main" val="2240678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16A8BE-B6DB-B3BB-C407-572FD17A7CEA}"/>
              </a:ext>
            </a:extLst>
          </p:cNvPr>
          <p:cNvSpPr>
            <a:spLocks noGrp="1"/>
          </p:cNvSpPr>
          <p:nvPr>
            <p:ph type="title"/>
          </p:nvPr>
        </p:nvSpPr>
        <p:spPr/>
        <p:txBody>
          <a:bodyPr>
            <a:normAutofit/>
          </a:bodyPr>
          <a:lstStyle/>
          <a:p>
            <a:r>
              <a:rPr lang="it-IT" sz="2800" b="1" dirty="0">
                <a:latin typeface="Times New Roman" panose="02020603050405020304" pitchFamily="18" charset="0"/>
                <a:cs typeface="Times New Roman" panose="02020603050405020304" pitchFamily="18" charset="0"/>
              </a:rPr>
              <a:t>Le nuove armi</a:t>
            </a:r>
          </a:p>
        </p:txBody>
      </p:sp>
      <p:sp>
        <p:nvSpPr>
          <p:cNvPr id="3" name="Segnaposto contenuto 2">
            <a:extLst>
              <a:ext uri="{FF2B5EF4-FFF2-40B4-BE49-F238E27FC236}">
                <a16:creationId xmlns:a16="http://schemas.microsoft.com/office/drawing/2014/main" id="{6A290988-6E53-3C69-1D75-4AA3A3CD388D}"/>
              </a:ext>
            </a:extLst>
          </p:cNvPr>
          <p:cNvSpPr>
            <a:spLocks noGrp="1"/>
          </p:cNvSpPr>
          <p:nvPr>
            <p:ph sz="half" idx="1"/>
          </p:nvPr>
        </p:nvSpPr>
        <p:spPr/>
        <p:txBody>
          <a:bodyPr>
            <a:normAutofit/>
          </a:bodyPr>
          <a:lstStyle/>
          <a:p>
            <a:pPr marL="0" indent="0">
              <a:buNone/>
            </a:pPr>
            <a:r>
              <a:rPr lang="it-IT" sz="2400" dirty="0">
                <a:latin typeface="Times New Roman" panose="02020603050405020304" pitchFamily="18" charset="0"/>
                <a:cs typeface="Times New Roman" panose="02020603050405020304" pitchFamily="18" charset="0"/>
              </a:rPr>
              <a:t>Tutti volevano armi più moderne con la retrocarica come si erano viste nella guerra civile americana</a:t>
            </a:r>
          </a:p>
          <a:p>
            <a:pPr marL="0" indent="0">
              <a:buNone/>
            </a:pPr>
            <a:r>
              <a:rPr lang="it-IT" sz="2400" dirty="0">
                <a:latin typeface="Times New Roman" panose="02020603050405020304" pitchFamily="18" charset="0"/>
                <a:cs typeface="Times New Roman" panose="02020603050405020304" pitchFamily="18" charset="0"/>
              </a:rPr>
              <a:t>In Russia dove c’erano magazzini pieni di migliaia di fucili ad </a:t>
            </a:r>
            <a:r>
              <a:rPr lang="it-IT" sz="2400" b="1" dirty="0">
                <a:latin typeface="Times New Roman" panose="02020603050405020304" pitchFamily="18" charset="0"/>
                <a:cs typeface="Times New Roman" panose="02020603050405020304" pitchFamily="18" charset="0"/>
              </a:rPr>
              <a:t>avancarica </a:t>
            </a:r>
            <a:r>
              <a:rPr lang="it-IT" sz="2400" dirty="0">
                <a:latin typeface="Times New Roman" panose="02020603050405020304" pitchFamily="18" charset="0"/>
                <a:cs typeface="Times New Roman" panose="02020603050405020304" pitchFamily="18" charset="0"/>
              </a:rPr>
              <a:t>decisero di convertirne un centinaio in retrocarica</a:t>
            </a:r>
          </a:p>
          <a:p>
            <a:endParaRPr lang="it-IT" dirty="0"/>
          </a:p>
        </p:txBody>
      </p:sp>
      <p:pic>
        <p:nvPicPr>
          <p:cNvPr id="7170" name="Picture 2">
            <a:extLst>
              <a:ext uri="{FF2B5EF4-FFF2-40B4-BE49-F238E27FC236}">
                <a16:creationId xmlns:a16="http://schemas.microsoft.com/office/drawing/2014/main" id="{263D8A6B-E185-FCAB-B38B-DB365548162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16500" y="2060848"/>
            <a:ext cx="3670300" cy="3453333"/>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C4B73AE7-BDCC-522B-DEEA-0E9A2FF32495}"/>
              </a:ext>
            </a:extLst>
          </p:cNvPr>
          <p:cNvSpPr txBox="1"/>
          <p:nvPr/>
        </p:nvSpPr>
        <p:spPr>
          <a:xfrm>
            <a:off x="5292080" y="5949280"/>
            <a:ext cx="3689343" cy="369332"/>
          </a:xfrm>
          <a:prstGeom prst="rect">
            <a:avLst/>
          </a:prstGeom>
          <a:noFill/>
        </p:spPr>
        <p:txBody>
          <a:bodyPr wrap="none" rtlCol="0">
            <a:spAutoFit/>
          </a:bodyPr>
          <a:lstStyle/>
          <a:p>
            <a:r>
              <a:rPr lang="it-IT" i="1" dirty="0"/>
              <a:t>Un fucile ad avancarica con baionetta</a:t>
            </a:r>
          </a:p>
        </p:txBody>
      </p:sp>
    </p:spTree>
    <p:extLst>
      <p:ext uri="{BB962C8B-B14F-4D97-AF65-F5344CB8AC3E}">
        <p14:creationId xmlns:p14="http://schemas.microsoft.com/office/powerpoint/2010/main" val="3103137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94DB62-2182-1865-6BEB-9FA9EB06D28A}"/>
              </a:ext>
            </a:extLst>
          </p:cNvPr>
          <p:cNvSpPr>
            <a:spLocks noGrp="1"/>
          </p:cNvSpPr>
          <p:nvPr>
            <p:ph type="title"/>
          </p:nvPr>
        </p:nvSpPr>
        <p:spPr/>
        <p:txBody>
          <a:bodyPr>
            <a:normAutofit/>
          </a:bodyPr>
          <a:lstStyle/>
          <a:p>
            <a:r>
              <a:rPr lang="it-IT" sz="2800" b="1" dirty="0">
                <a:latin typeface="Times New Roman" panose="02020603050405020304" pitchFamily="18" charset="0"/>
                <a:cs typeface="Times New Roman" panose="02020603050405020304" pitchFamily="18" charset="0"/>
              </a:rPr>
              <a:t>Ludwig diventa il maggiore produttore di armi</a:t>
            </a:r>
          </a:p>
        </p:txBody>
      </p:sp>
      <p:sp>
        <p:nvSpPr>
          <p:cNvPr id="3" name="Segnaposto contenuto 2">
            <a:extLst>
              <a:ext uri="{FF2B5EF4-FFF2-40B4-BE49-F238E27FC236}">
                <a16:creationId xmlns:a16="http://schemas.microsoft.com/office/drawing/2014/main" id="{2B3EFB19-2D50-7FD4-EBE8-BAFE202758D8}"/>
              </a:ext>
            </a:extLst>
          </p:cNvPr>
          <p:cNvSpPr>
            <a:spLocks noGrp="1"/>
          </p:cNvSpPr>
          <p:nvPr>
            <p:ph sz="half" idx="1"/>
          </p:nvPr>
        </p:nvSpPr>
        <p:spPr>
          <a:xfrm>
            <a:off x="457200" y="1600200"/>
            <a:ext cx="3538736" cy="4525963"/>
          </a:xfrm>
        </p:spPr>
        <p:txBody>
          <a:bodyPr>
            <a:normAutofit lnSpcReduction="10000"/>
          </a:bodyPr>
          <a:lstStyle/>
          <a:p>
            <a:pPr marL="0" indent="0">
              <a:buNone/>
            </a:pPr>
            <a:r>
              <a:rPr lang="it-IT" sz="2400" dirty="0">
                <a:latin typeface="Times New Roman" panose="02020603050405020304" pitchFamily="18" charset="0"/>
                <a:cs typeface="Times New Roman" panose="02020603050405020304" pitchFamily="18" charset="0"/>
              </a:rPr>
              <a:t>Disegna nuovi modelli di macchine per costruire fucili utilizzando il bronzo rinforzato con fosforo</a:t>
            </a:r>
          </a:p>
          <a:p>
            <a:pPr marL="0" indent="0">
              <a:buNone/>
            </a:pPr>
            <a:r>
              <a:rPr lang="it-IT" sz="2400" dirty="0">
                <a:latin typeface="Times New Roman" panose="02020603050405020304" pitchFamily="18" charset="0"/>
                <a:cs typeface="Times New Roman" panose="02020603050405020304" pitchFamily="18" charset="0"/>
              </a:rPr>
              <a:t>Presto questi fucili </a:t>
            </a:r>
            <a:r>
              <a:rPr lang="it-IT" sz="2400" dirty="0" err="1">
                <a:latin typeface="Times New Roman" panose="02020603050405020304" pitchFamily="18" charset="0"/>
                <a:cs typeface="Times New Roman" panose="02020603050405020304" pitchFamily="18" charset="0"/>
              </a:rPr>
              <a:t>Berdanka</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Berdan</a:t>
            </a:r>
            <a:r>
              <a:rPr lang="it-IT" sz="2400" dirty="0">
                <a:latin typeface="Times New Roman" panose="02020603050405020304" pitchFamily="18" charset="0"/>
                <a:cs typeface="Times New Roman" panose="02020603050405020304" pitchFamily="18" charset="0"/>
              </a:rPr>
              <a:t> il colonnello che lo aveva disegnato) saranno molto richiesti</a:t>
            </a:r>
          </a:p>
          <a:p>
            <a:pPr marL="0" indent="0">
              <a:buNone/>
            </a:pPr>
            <a:r>
              <a:rPr lang="it-IT" sz="2400" dirty="0">
                <a:latin typeface="Times New Roman" panose="02020603050405020304" pitchFamily="18" charset="0"/>
                <a:cs typeface="Times New Roman" panose="02020603050405020304" pitchFamily="18" charset="0"/>
              </a:rPr>
              <a:t> Li userà anche Stalin durante la seconda guerra mondiale</a:t>
            </a:r>
          </a:p>
          <a:p>
            <a:pPr marL="0" indent="0">
              <a:buNone/>
            </a:pPr>
            <a:endParaRPr lang="it-IT" dirty="0"/>
          </a:p>
        </p:txBody>
      </p:sp>
      <p:pic>
        <p:nvPicPr>
          <p:cNvPr id="8194" name="Picture 2" descr="Fucile Berdan II a retrocarica | Armi Militari e Memorabilia | Finarte,  casa d'aste">
            <a:extLst>
              <a:ext uri="{FF2B5EF4-FFF2-40B4-BE49-F238E27FC236}">
                <a16:creationId xmlns:a16="http://schemas.microsoft.com/office/drawing/2014/main" id="{55C4642A-936C-9E42-E153-320D5EB597C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515299"/>
            <a:ext cx="4038600" cy="2695765"/>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7A51519C-23DA-21E0-0BA6-5092C598B27B}"/>
              </a:ext>
            </a:extLst>
          </p:cNvPr>
          <p:cNvSpPr txBox="1"/>
          <p:nvPr/>
        </p:nvSpPr>
        <p:spPr>
          <a:xfrm>
            <a:off x="4860032" y="5661248"/>
            <a:ext cx="2736304" cy="369332"/>
          </a:xfrm>
          <a:prstGeom prst="rect">
            <a:avLst/>
          </a:prstGeom>
          <a:noFill/>
        </p:spPr>
        <p:txBody>
          <a:bodyPr wrap="square" rtlCol="0">
            <a:spAutoFit/>
          </a:bodyPr>
          <a:lstStyle/>
          <a:p>
            <a:r>
              <a:rPr lang="it-IT" i="1" dirty="0"/>
              <a:t>I fucili </a:t>
            </a:r>
            <a:r>
              <a:rPr lang="it-IT" i="1" dirty="0" err="1"/>
              <a:t>Berdankas</a:t>
            </a:r>
            <a:endParaRPr lang="it-IT" i="1" dirty="0"/>
          </a:p>
        </p:txBody>
      </p:sp>
    </p:spTree>
    <p:extLst>
      <p:ext uri="{BB962C8B-B14F-4D97-AF65-F5344CB8AC3E}">
        <p14:creationId xmlns:p14="http://schemas.microsoft.com/office/powerpoint/2010/main" val="3587074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8359623-0DA8-9CE6-6A90-852CB4D24F19}"/>
              </a:ext>
            </a:extLst>
          </p:cNvPr>
          <p:cNvSpPr>
            <a:spLocks noGrp="1"/>
          </p:cNvSpPr>
          <p:nvPr>
            <p:ph type="title"/>
          </p:nvPr>
        </p:nvSpPr>
        <p:spPr/>
        <p:txBody>
          <a:bodyPr/>
          <a:lstStyle/>
          <a:p>
            <a:endParaRPr lang="it-IT"/>
          </a:p>
        </p:txBody>
      </p:sp>
      <p:pic>
        <p:nvPicPr>
          <p:cNvPr id="10" name="Segnaposto contenuto 9">
            <a:extLst>
              <a:ext uri="{FF2B5EF4-FFF2-40B4-BE49-F238E27FC236}">
                <a16:creationId xmlns:a16="http://schemas.microsoft.com/office/drawing/2014/main" id="{1AB11832-3099-9093-D015-55EEE1537F73}"/>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772331"/>
            <a:ext cx="3394720" cy="4181700"/>
          </a:xfrm>
        </p:spPr>
      </p:pic>
      <p:pic>
        <p:nvPicPr>
          <p:cNvPr id="8" name="Segnaposto contenuto 7">
            <a:extLst>
              <a:ext uri="{FF2B5EF4-FFF2-40B4-BE49-F238E27FC236}">
                <a16:creationId xmlns:a16="http://schemas.microsoft.com/office/drawing/2014/main" id="{B2D61A47-35CB-2E60-0E18-8A1B93430154}"/>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73024" y="1772331"/>
            <a:ext cx="3394720" cy="4181700"/>
          </a:xfrm>
        </p:spPr>
      </p:pic>
    </p:spTree>
    <p:extLst>
      <p:ext uri="{BB962C8B-B14F-4D97-AF65-F5344CB8AC3E}">
        <p14:creationId xmlns:p14="http://schemas.microsoft.com/office/powerpoint/2010/main" val="1825648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389BC7-2478-008D-8DA7-A197DC6D27FD}"/>
              </a:ext>
            </a:extLst>
          </p:cNvPr>
          <p:cNvSpPr>
            <a:spLocks noGrp="1"/>
          </p:cNvSpPr>
          <p:nvPr>
            <p:ph type="title"/>
          </p:nvPr>
        </p:nvSpPr>
        <p:spPr/>
        <p:txBody>
          <a:bodyPr>
            <a:normAutofit fontScale="90000"/>
          </a:bodyPr>
          <a:lstStyle/>
          <a:p>
            <a:r>
              <a:rPr lang="it-IT" sz="2800" b="1" dirty="0">
                <a:latin typeface="Times New Roman" panose="02020603050405020304" pitchFamily="18" charset="0"/>
                <a:cs typeface="Times New Roman" panose="02020603050405020304" pitchFamily="18" charset="0"/>
              </a:rPr>
              <a:t>Ludwig grande capitano d’industria</a:t>
            </a:r>
            <a:br>
              <a:rPr lang="it-IT" sz="2800" b="1" dirty="0">
                <a:latin typeface="Times New Roman" panose="02020603050405020304" pitchFamily="18" charset="0"/>
                <a:cs typeface="Times New Roman" panose="02020603050405020304" pitchFamily="18" charset="0"/>
              </a:rPr>
            </a:br>
            <a:r>
              <a:rPr lang="it-IT" sz="2200" i="1" dirty="0">
                <a:latin typeface="Times New Roman" panose="02020603050405020304" pitchFamily="18" charset="0"/>
                <a:cs typeface="Times New Roman" panose="02020603050405020304" pitchFamily="18" charset="0"/>
              </a:rPr>
              <a:t>Si occupa del benessere degli operai</a:t>
            </a:r>
            <a:br>
              <a:rPr lang="it-IT" sz="2800" b="1" dirty="0">
                <a:latin typeface="Times New Roman" panose="02020603050405020304" pitchFamily="18" charset="0"/>
                <a:cs typeface="Times New Roman" panose="02020603050405020304" pitchFamily="18" charset="0"/>
              </a:rPr>
            </a:br>
            <a:endParaRPr lang="it-IT" sz="2800" b="1" dirty="0">
              <a:latin typeface="Times New Roman" panose="02020603050405020304" pitchFamily="18"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id="{6C334397-0FC8-99B3-DAEC-B2D998ACA1D2}"/>
              </a:ext>
            </a:extLst>
          </p:cNvPr>
          <p:cNvSpPr>
            <a:spLocks noGrp="1"/>
          </p:cNvSpPr>
          <p:nvPr>
            <p:ph sz="half" idx="1"/>
          </p:nvPr>
        </p:nvSpPr>
        <p:spPr>
          <a:xfrm>
            <a:off x="457200" y="1600200"/>
            <a:ext cx="3826768" cy="4525963"/>
          </a:xfrm>
        </p:spPr>
        <p:txBody>
          <a:bodyPr>
            <a:normAutofit/>
          </a:bodyPr>
          <a:lstStyle/>
          <a:p>
            <a:pPr marL="0" indent="0">
              <a:buNone/>
            </a:pPr>
            <a:r>
              <a:rPr lang="it-IT" sz="2400" dirty="0">
                <a:latin typeface="Times New Roman" panose="02020603050405020304" pitchFamily="18" charset="0"/>
                <a:cs typeface="Times New Roman" panose="02020603050405020304" pitchFamily="18" charset="0"/>
              </a:rPr>
              <a:t>Apre per conto del governo una armeria a Izhevsk, un luogo lontano da tutto </a:t>
            </a:r>
          </a:p>
          <a:p>
            <a:pPr marL="0" indent="0">
              <a:buNone/>
            </a:pPr>
            <a:r>
              <a:rPr lang="it-IT" sz="2400" dirty="0">
                <a:latin typeface="Times New Roman" panose="02020603050405020304" pitchFamily="18" charset="0"/>
                <a:cs typeface="Times New Roman" panose="02020603050405020304" pitchFamily="18" charset="0"/>
              </a:rPr>
              <a:t> Molti ex servi come operai</a:t>
            </a:r>
          </a:p>
          <a:p>
            <a:pPr marL="0" indent="0">
              <a:buNone/>
            </a:pPr>
            <a:r>
              <a:rPr lang="it-IT" sz="2400" dirty="0">
                <a:latin typeface="Times New Roman" panose="02020603050405020304" pitchFamily="18" charset="0"/>
                <a:cs typeface="Times New Roman" panose="02020603050405020304" pitchFamily="18" charset="0"/>
              </a:rPr>
              <a:t> Una fabbrica moderna:</a:t>
            </a:r>
          </a:p>
          <a:p>
            <a:pPr marL="0" indent="0">
              <a:buNone/>
            </a:pPr>
            <a:r>
              <a:rPr lang="it-IT" sz="2400" dirty="0">
                <a:latin typeface="Times New Roman" panose="02020603050405020304" pitchFamily="18" charset="0"/>
                <a:cs typeface="Times New Roman" panose="02020603050405020304" pitchFamily="18" charset="0"/>
              </a:rPr>
              <a:t>1) Case per lavoratori</a:t>
            </a:r>
          </a:p>
          <a:p>
            <a:pPr marL="0" indent="0">
              <a:buNone/>
            </a:pPr>
            <a:r>
              <a:rPr lang="it-IT" sz="2400" dirty="0">
                <a:latin typeface="Times New Roman" panose="02020603050405020304" pitchFamily="18" charset="0"/>
                <a:cs typeface="Times New Roman" panose="02020603050405020304" pitchFamily="18" charset="0"/>
              </a:rPr>
              <a:t>2) Si rifiuta il lavoro minorile;3) riduzione le ore lavorative a 10,5;</a:t>
            </a:r>
          </a:p>
          <a:p>
            <a:pPr marL="0" indent="0">
              <a:buNone/>
            </a:pPr>
            <a:r>
              <a:rPr lang="it-IT" sz="2400" dirty="0">
                <a:latin typeface="Times New Roman" panose="02020603050405020304" pitchFamily="18" charset="0"/>
                <a:cs typeface="Times New Roman" panose="02020603050405020304" pitchFamily="18" charset="0"/>
              </a:rPr>
              <a:t> 4) corsi istruzione autofinanziati</a:t>
            </a:r>
          </a:p>
        </p:txBody>
      </p:sp>
      <p:pic>
        <p:nvPicPr>
          <p:cNvPr id="9218" name="Picture 2" descr="Izhevsk, Russia - NYTimes.com">
            <a:extLst>
              <a:ext uri="{FF2B5EF4-FFF2-40B4-BE49-F238E27FC236}">
                <a16:creationId xmlns:a16="http://schemas.microsoft.com/office/drawing/2014/main" id="{C0CFD588-934F-7E44-3760-EAF08A11676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64088" y="1916832"/>
            <a:ext cx="3322711" cy="3861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463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53FC024D-207A-EBC5-6659-55CBBE955C86}"/>
              </a:ext>
            </a:extLst>
          </p:cNvPr>
          <p:cNvSpPr>
            <a:spLocks noGrp="1"/>
          </p:cNvSpPr>
          <p:nvPr>
            <p:ph type="title"/>
          </p:nvPr>
        </p:nvSpPr>
        <p:spPr>
          <a:xfrm>
            <a:off x="457200" y="274638"/>
            <a:ext cx="3466728" cy="1143000"/>
          </a:xfrm>
        </p:spPr>
        <p:txBody>
          <a:bodyPr>
            <a:normAutofit/>
          </a:bodyPr>
          <a:lstStyle/>
          <a:p>
            <a:r>
              <a:rPr lang="it-IT" sz="2800" b="1" dirty="0">
                <a:latin typeface="Times New Roman" panose="02020603050405020304" pitchFamily="18" charset="0"/>
                <a:cs typeface="Times New Roman" panose="02020603050405020304" pitchFamily="18" charset="0"/>
              </a:rPr>
              <a:t>Il fratello maggiore </a:t>
            </a:r>
            <a:r>
              <a:rPr lang="it-IT" sz="2800" dirty="0">
                <a:latin typeface="Times New Roman" panose="02020603050405020304" pitchFamily="18" charset="0"/>
                <a:cs typeface="Times New Roman" panose="02020603050405020304" pitchFamily="18" charset="0"/>
              </a:rPr>
              <a:t>: Robert</a:t>
            </a:r>
          </a:p>
        </p:txBody>
      </p:sp>
      <p:sp>
        <p:nvSpPr>
          <p:cNvPr id="6" name="Segnaposto contenuto 5">
            <a:extLst>
              <a:ext uri="{FF2B5EF4-FFF2-40B4-BE49-F238E27FC236}">
                <a16:creationId xmlns:a16="http://schemas.microsoft.com/office/drawing/2014/main" id="{09B51F94-CA21-83CE-1D5E-C1A9213BB498}"/>
              </a:ext>
            </a:extLst>
          </p:cNvPr>
          <p:cNvSpPr>
            <a:spLocks noGrp="1"/>
          </p:cNvSpPr>
          <p:nvPr>
            <p:ph sz="half" idx="1"/>
          </p:nvPr>
        </p:nvSpPr>
        <p:spPr>
          <a:xfrm>
            <a:off x="457200" y="1600200"/>
            <a:ext cx="2890664" cy="4525963"/>
          </a:xfrm>
        </p:spPr>
        <p:txBody>
          <a:bodyPr>
            <a:normAutofit fontScale="92500" lnSpcReduction="20000"/>
          </a:bodyPr>
          <a:lstStyle/>
          <a:p>
            <a:pPr marL="0" indent="0">
              <a:buNone/>
            </a:pPr>
            <a:r>
              <a:rPr lang="it-IT" sz="2800"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Imparò il mestiere fianco del padre aveva lavorato   al restauro della cattedrale di San Pietroburgo di Kazan e di un battello a vapore.</a:t>
            </a:r>
          </a:p>
          <a:p>
            <a:pPr marL="0" indent="0">
              <a:buNone/>
            </a:pPr>
            <a:r>
              <a:rPr lang="it-IT" sz="2400" dirty="0">
                <a:latin typeface="Times New Roman" panose="02020603050405020304" pitchFamily="18" charset="0"/>
                <a:cs typeface="Times New Roman" panose="02020603050405020304" pitchFamily="18" charset="0"/>
              </a:rPr>
              <a:t>In Finlandia diresse una ditta di  lampade Russe al Kerosene </a:t>
            </a:r>
          </a:p>
          <a:p>
            <a:pPr marL="0" indent="0">
              <a:buNone/>
            </a:pPr>
            <a:r>
              <a:rPr lang="it-IT" sz="2400" dirty="0">
                <a:latin typeface="Times New Roman" panose="02020603050405020304" pitchFamily="18" charset="0"/>
                <a:cs typeface="Times New Roman" panose="02020603050405020304" pitchFamily="18" charset="0"/>
              </a:rPr>
              <a:t>Molto bravo, ma  non era mai soddisfatto delle sue imprese</a:t>
            </a:r>
          </a:p>
          <a:p>
            <a:pPr marL="0" indent="0">
              <a:buNone/>
            </a:pPr>
            <a:endParaRPr lang="it-IT" sz="2400" dirty="0">
              <a:latin typeface="Times New Roman" panose="02020603050405020304" pitchFamily="18" charset="0"/>
              <a:cs typeface="Times New Roman" panose="02020603050405020304" pitchFamily="18" charset="0"/>
            </a:endParaRPr>
          </a:p>
          <a:p>
            <a:pPr marL="0" indent="0">
              <a:buNone/>
            </a:pPr>
            <a:r>
              <a:rPr lang="it-IT" sz="2400" dirty="0">
                <a:latin typeface="Times New Roman" panose="02020603050405020304" pitchFamily="18" charset="0"/>
                <a:cs typeface="Times New Roman" panose="02020603050405020304" pitchFamily="18" charset="0"/>
              </a:rPr>
              <a:t>  </a:t>
            </a:r>
            <a:endParaRPr lang="it-IT" sz="2400" dirty="0"/>
          </a:p>
        </p:txBody>
      </p:sp>
      <p:pic>
        <p:nvPicPr>
          <p:cNvPr id="8" name="Segnaposto contenuto 7">
            <a:extLst>
              <a:ext uri="{FF2B5EF4-FFF2-40B4-BE49-F238E27FC236}">
                <a16:creationId xmlns:a16="http://schemas.microsoft.com/office/drawing/2014/main" id="{DF98EC75-F8B2-4A65-5F0E-8C681B28BB3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20073" y="391790"/>
            <a:ext cx="2304255" cy="2317130"/>
          </a:xfrm>
          <a:prstGeom prst="rect">
            <a:avLst/>
          </a:prstGeom>
        </p:spPr>
      </p:pic>
      <p:pic>
        <p:nvPicPr>
          <p:cNvPr id="3074" name="Picture 2" descr="Cattedrale di Kazan: cosa vedere e storia | C-Magazine">
            <a:extLst>
              <a:ext uri="{FF2B5EF4-FFF2-40B4-BE49-F238E27FC236}">
                <a16:creationId xmlns:a16="http://schemas.microsoft.com/office/drawing/2014/main" id="{E832406D-3F6D-A538-5D9B-967CD311A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1" y="2996952"/>
            <a:ext cx="4176464" cy="2748065"/>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D3AB67A0-D1AE-EAB5-E571-F2B9F745E883}"/>
              </a:ext>
            </a:extLst>
          </p:cNvPr>
          <p:cNvSpPr txBox="1"/>
          <p:nvPr/>
        </p:nvSpPr>
        <p:spPr>
          <a:xfrm>
            <a:off x="4572000" y="5877272"/>
            <a:ext cx="3172472" cy="369332"/>
          </a:xfrm>
          <a:prstGeom prst="rect">
            <a:avLst/>
          </a:prstGeom>
          <a:noFill/>
        </p:spPr>
        <p:txBody>
          <a:bodyPr wrap="none" rtlCol="0">
            <a:spAutoFit/>
          </a:bodyPr>
          <a:lstStyle/>
          <a:p>
            <a:r>
              <a:rPr lang="it-IT" i="1" dirty="0"/>
              <a:t>La cattedrale di San Pietroburgo</a:t>
            </a:r>
          </a:p>
        </p:txBody>
      </p:sp>
    </p:spTree>
    <p:extLst>
      <p:ext uri="{BB962C8B-B14F-4D97-AF65-F5344CB8AC3E}">
        <p14:creationId xmlns:p14="http://schemas.microsoft.com/office/powerpoint/2010/main" val="2798529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F12BEC-88A9-8E42-20F6-AD3553711107}"/>
              </a:ext>
            </a:extLst>
          </p:cNvPr>
          <p:cNvSpPr>
            <a:spLocks noGrp="1"/>
          </p:cNvSpPr>
          <p:nvPr>
            <p:ph type="title"/>
          </p:nvPr>
        </p:nvSpPr>
        <p:spPr/>
        <p:txBody>
          <a:bodyPr>
            <a:normAutofit/>
          </a:bodyPr>
          <a:lstStyle/>
          <a:p>
            <a:r>
              <a:rPr lang="it-IT" sz="2800" b="1" dirty="0">
                <a:latin typeface="Times New Roman" panose="02020603050405020304" pitchFamily="18" charset="0"/>
                <a:cs typeface="Times New Roman" panose="02020603050405020304" pitchFamily="18" charset="0"/>
              </a:rPr>
              <a:t>1870 Robert prende la direzione della fabbrica</a:t>
            </a:r>
            <a:br>
              <a:rPr lang="it-IT" sz="1600" dirty="0"/>
            </a:br>
            <a:endParaRPr lang="it-IT" sz="2800" b="1" dirty="0">
              <a:latin typeface="Times New Roman" panose="02020603050405020304" pitchFamily="18"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id="{58A26109-C47C-845E-662D-CACDE64E667D}"/>
              </a:ext>
            </a:extLst>
          </p:cNvPr>
          <p:cNvSpPr>
            <a:spLocks noGrp="1"/>
          </p:cNvSpPr>
          <p:nvPr>
            <p:ph sz="half" idx="1"/>
          </p:nvPr>
        </p:nvSpPr>
        <p:spPr/>
        <p:txBody>
          <a:bodyPr>
            <a:normAutofit/>
          </a:bodyPr>
          <a:lstStyle/>
          <a:p>
            <a:pPr marL="0" indent="0">
              <a:buNone/>
            </a:pPr>
            <a:r>
              <a:rPr lang="it-IT" dirty="0"/>
              <a:t>Ludwig, che  aveva appena completato il progetto di riconversione dei fucili e di produzione di cartucce per gli arsenali governativi, va  viaggio di nozze per un anno e affida la dirigenza a Robert.</a:t>
            </a:r>
          </a:p>
        </p:txBody>
      </p:sp>
      <p:sp>
        <p:nvSpPr>
          <p:cNvPr id="4" name="Segnaposto contenuto 3">
            <a:extLst>
              <a:ext uri="{FF2B5EF4-FFF2-40B4-BE49-F238E27FC236}">
                <a16:creationId xmlns:a16="http://schemas.microsoft.com/office/drawing/2014/main" id="{0B7942E5-BD57-8564-02E5-B225CFA114D4}"/>
              </a:ext>
            </a:extLst>
          </p:cNvPr>
          <p:cNvSpPr>
            <a:spLocks noGrp="1"/>
          </p:cNvSpPr>
          <p:nvPr>
            <p:ph sz="half" idx="2"/>
          </p:nvPr>
        </p:nvSpPr>
        <p:spPr>
          <a:xfrm>
            <a:off x="4572000" y="1623391"/>
            <a:ext cx="4038600" cy="4525963"/>
          </a:xfrm>
        </p:spPr>
        <p:txBody>
          <a:bodyPr>
            <a:normAutofit/>
          </a:bodyPr>
          <a:lstStyle/>
          <a:p>
            <a:pPr marL="0" indent="0">
              <a:buNone/>
            </a:pPr>
            <a:r>
              <a:rPr lang="it-IT" sz="2400" dirty="0">
                <a:latin typeface="Times New Roman" panose="02020603050405020304" pitchFamily="18" charset="0"/>
                <a:cs typeface="Times New Roman" panose="02020603050405020304" pitchFamily="18" charset="0"/>
              </a:rPr>
              <a:t>Assolve con competenze l’incarico</a:t>
            </a:r>
          </a:p>
          <a:p>
            <a:pPr marL="0" indent="0">
              <a:buNone/>
            </a:pPr>
            <a:r>
              <a:rPr lang="it-IT" sz="2400" dirty="0">
                <a:latin typeface="Times New Roman" panose="02020603050405020304" pitchFamily="18" charset="0"/>
                <a:cs typeface="Times New Roman" panose="02020603050405020304" pitchFamily="18" charset="0"/>
              </a:rPr>
              <a:t> Intanto crea un affare per l’acquisto di ferro per un tunnel per Sebastopoli e di glicerina per produrre dinamite per costruire canali</a:t>
            </a:r>
          </a:p>
          <a:p>
            <a:pPr marL="0" indent="0">
              <a:buNone/>
            </a:pPr>
            <a:r>
              <a:rPr lang="it-IT" sz="2400" dirty="0">
                <a:latin typeface="Times New Roman" panose="02020603050405020304" pitchFamily="18" charset="0"/>
                <a:cs typeface="Times New Roman" panose="02020603050405020304" pitchFamily="18" charset="0"/>
              </a:rPr>
              <a:t>Tali  progetti  saranno  fallimentari</a:t>
            </a:r>
          </a:p>
        </p:txBody>
      </p:sp>
    </p:spTree>
    <p:extLst>
      <p:ext uri="{BB962C8B-B14F-4D97-AF65-F5344CB8AC3E}">
        <p14:creationId xmlns:p14="http://schemas.microsoft.com/office/powerpoint/2010/main" val="1667605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89134EF-3134-DE84-B3A3-A2EC18FEB42D}"/>
              </a:ext>
            </a:extLst>
          </p:cNvPr>
          <p:cNvSpPr>
            <a:spLocks noGrp="1"/>
          </p:cNvSpPr>
          <p:nvPr>
            <p:ph type="title"/>
          </p:nvPr>
        </p:nvSpPr>
        <p:spPr>
          <a:xfrm>
            <a:off x="457200" y="274638"/>
            <a:ext cx="4114800" cy="1143000"/>
          </a:xfrm>
        </p:spPr>
        <p:txBody>
          <a:bodyPr>
            <a:normAutofit/>
          </a:bodyPr>
          <a:lstStyle/>
          <a:p>
            <a:r>
              <a:rPr lang="it-IT" sz="2800" b="1" dirty="0">
                <a:latin typeface="Times New Roman" panose="02020603050405020304" pitchFamily="18" charset="0"/>
                <a:cs typeface="Times New Roman" panose="02020603050405020304" pitchFamily="18" charset="0"/>
              </a:rPr>
              <a:t>Lo spionaggio industriale</a:t>
            </a:r>
          </a:p>
        </p:txBody>
      </p:sp>
      <p:sp>
        <p:nvSpPr>
          <p:cNvPr id="6" name="Segnaposto contenuto 5">
            <a:extLst>
              <a:ext uri="{FF2B5EF4-FFF2-40B4-BE49-F238E27FC236}">
                <a16:creationId xmlns:a16="http://schemas.microsoft.com/office/drawing/2014/main" id="{7DBAD4AD-C0E9-338E-FA90-5E42A8263280}"/>
              </a:ext>
            </a:extLst>
          </p:cNvPr>
          <p:cNvSpPr>
            <a:spLocks noGrp="1"/>
          </p:cNvSpPr>
          <p:nvPr>
            <p:ph sz="half" idx="1"/>
          </p:nvPr>
        </p:nvSpPr>
        <p:spPr>
          <a:xfrm>
            <a:off x="448903" y="1470484"/>
            <a:ext cx="3961232" cy="3917032"/>
          </a:xfrm>
        </p:spPr>
        <p:txBody>
          <a:bodyPr>
            <a:normAutofit fontScale="85000" lnSpcReduction="20000"/>
          </a:bodyPr>
          <a:lstStyle/>
          <a:p>
            <a:pPr marL="0" indent="0">
              <a:lnSpc>
                <a:spcPct val="107000"/>
              </a:lnSpc>
              <a:spcAft>
                <a:spcPts val="800"/>
              </a:spcAft>
              <a:buNone/>
            </a:pPr>
            <a:r>
              <a:rPr lang="it-IT" sz="2100" kern="100" dirty="0">
                <a:effectLst/>
                <a:latin typeface="Times New Roman" panose="02020603050405020304" pitchFamily="18" charset="0"/>
                <a:ea typeface="Calibri" panose="020F0502020204030204" pitchFamily="34" charset="0"/>
                <a:cs typeface="Times New Roman" panose="02020603050405020304" pitchFamily="18" charset="0"/>
              </a:rPr>
              <a:t>Al ritorno nel 1871 Ludwig gli propose </a:t>
            </a:r>
            <a:r>
              <a:rPr lang="it-IT" sz="2100" kern="100" dirty="0">
                <a:latin typeface="Times New Roman" panose="02020603050405020304" pitchFamily="18" charset="0"/>
                <a:ea typeface="Calibri" panose="020F0502020204030204" pitchFamily="34" charset="0"/>
                <a:cs typeface="Times New Roman" panose="02020603050405020304" pitchFamily="18" charset="0"/>
              </a:rPr>
              <a:t>di</a:t>
            </a:r>
            <a:r>
              <a:rPr lang="it-IT" sz="2100" kern="100" dirty="0">
                <a:effectLst/>
                <a:latin typeface="Times New Roman" panose="02020603050405020304" pitchFamily="18" charset="0"/>
                <a:ea typeface="Calibri" panose="020F0502020204030204" pitchFamily="34" charset="0"/>
                <a:cs typeface="Times New Roman" panose="02020603050405020304" pitchFamily="18" charset="0"/>
              </a:rPr>
              <a:t> andare in Europa a capire come lavoravano  le armerie, quale tipo di legno utilizzavano per costruire i nuovi fucili  </a:t>
            </a:r>
            <a:r>
              <a:rPr lang="it-IT" sz="2100" kern="100" dirty="0" err="1">
                <a:effectLst/>
                <a:latin typeface="Times New Roman" panose="02020603050405020304" pitchFamily="18" charset="0"/>
                <a:ea typeface="Calibri" panose="020F0502020204030204" pitchFamily="34" charset="0"/>
                <a:cs typeface="Times New Roman" panose="02020603050405020304" pitchFamily="18" charset="0"/>
              </a:rPr>
              <a:t>Berdankas</a:t>
            </a:r>
            <a:r>
              <a:rPr lang="it-IT" sz="2100" kern="100" dirty="0">
                <a:effectLst/>
                <a:latin typeface="Times New Roman" panose="02020603050405020304" pitchFamily="18" charset="0"/>
                <a:ea typeface="Calibri" panose="020F0502020204030204" pitchFamily="34" charset="0"/>
                <a:cs typeface="Times New Roman" panose="02020603050405020304" pitchFamily="18" charset="0"/>
              </a:rPr>
              <a:t> che dovevano produrre le Officine</a:t>
            </a:r>
          </a:p>
          <a:p>
            <a:pPr marL="0" indent="0">
              <a:lnSpc>
                <a:spcPct val="107000"/>
              </a:lnSpc>
              <a:spcAft>
                <a:spcPts val="800"/>
              </a:spcAft>
              <a:buNone/>
            </a:pPr>
            <a:r>
              <a:rPr lang="it-IT" sz="2100" kern="100" dirty="0">
                <a:effectLst/>
                <a:latin typeface="Times New Roman" panose="02020603050405020304" pitchFamily="18" charset="0"/>
                <a:ea typeface="Calibri" panose="020F0502020204030204" pitchFamily="34" charset="0"/>
                <a:cs typeface="Times New Roman" panose="02020603050405020304" pitchFamily="18" charset="0"/>
              </a:rPr>
              <a:t>Dopo un giro in Europa , nel </a:t>
            </a:r>
            <a:r>
              <a:rPr lang="it-IT" sz="2100" b="1" kern="100" dirty="0">
                <a:effectLst/>
                <a:latin typeface="Times New Roman" panose="02020603050405020304" pitchFamily="18" charset="0"/>
                <a:ea typeface="Calibri" panose="020F0502020204030204" pitchFamily="34" charset="0"/>
                <a:cs typeface="Times New Roman" panose="02020603050405020304" pitchFamily="18" charset="0"/>
              </a:rPr>
              <a:t>1873</a:t>
            </a:r>
            <a:r>
              <a:rPr lang="it-IT" sz="2100" kern="100" dirty="0">
                <a:effectLst/>
                <a:latin typeface="Times New Roman" panose="02020603050405020304" pitchFamily="18" charset="0"/>
                <a:ea typeface="Calibri" panose="020F0502020204030204" pitchFamily="34" charset="0"/>
                <a:cs typeface="Times New Roman" panose="02020603050405020304" pitchFamily="18" charset="0"/>
              </a:rPr>
              <a:t> scelse </a:t>
            </a:r>
            <a:r>
              <a:rPr lang="it-IT" sz="2100" b="1" kern="100" dirty="0">
                <a:effectLst/>
                <a:latin typeface="Times New Roman" panose="02020603050405020304" pitchFamily="18" charset="0"/>
                <a:ea typeface="Calibri" panose="020F0502020204030204" pitchFamily="34" charset="0"/>
                <a:cs typeface="Times New Roman" panose="02020603050405020304" pitchFamily="18" charset="0"/>
              </a:rPr>
              <a:t>Baku</a:t>
            </a:r>
            <a:r>
              <a:rPr lang="it-IT" sz="2100" kern="100" dirty="0">
                <a:effectLst/>
                <a:latin typeface="Times New Roman" panose="02020603050405020304" pitchFamily="18" charset="0"/>
                <a:ea typeface="Calibri" panose="020F0502020204030204" pitchFamily="34" charset="0"/>
                <a:cs typeface="Times New Roman" panose="02020603050405020304" pitchFamily="18" charset="0"/>
              </a:rPr>
              <a:t>, grande centro commerciale del </a:t>
            </a:r>
            <a:r>
              <a:rPr lang="it-IT" sz="2100" kern="100" dirty="0" err="1">
                <a:effectLst/>
                <a:latin typeface="Times New Roman" panose="02020603050405020304" pitchFamily="18" charset="0"/>
                <a:ea typeface="Calibri" panose="020F0502020204030204" pitchFamily="34" charset="0"/>
                <a:cs typeface="Times New Roman" panose="02020603050405020304" pitchFamily="18" charset="0"/>
              </a:rPr>
              <a:t>medioriente</a:t>
            </a:r>
            <a:r>
              <a:rPr lang="it-IT" sz="2100" kern="100" dirty="0">
                <a:latin typeface="Times New Roman" panose="02020603050405020304" pitchFamily="18" charset="0"/>
                <a:ea typeface="Calibri" panose="020F0502020204030204" pitchFamily="34" charset="0"/>
                <a:cs typeface="Times New Roman" panose="02020603050405020304" pitchFamily="18" charset="0"/>
              </a:rPr>
              <a:t>, come luogo adatto</a:t>
            </a:r>
            <a:r>
              <a:rPr lang="it-IT" sz="2100" kern="100" dirty="0">
                <a:effectLst/>
                <a:latin typeface="Times New Roman" panose="02020603050405020304" pitchFamily="18" charset="0"/>
                <a:ea typeface="Calibri" panose="020F0502020204030204" pitchFamily="34" charset="0"/>
                <a:cs typeface="Times New Roman" panose="02020603050405020304" pitchFamily="18" charset="0"/>
              </a:rPr>
              <a:t>  per comprare il legno e spedirlo.</a:t>
            </a:r>
          </a:p>
          <a:p>
            <a:pPr marL="0" indent="0">
              <a:lnSpc>
                <a:spcPct val="107000"/>
              </a:lnSpc>
              <a:spcAft>
                <a:spcPts val="800"/>
              </a:spcAft>
              <a:buNone/>
            </a:pPr>
            <a:r>
              <a:rPr lang="it-IT" sz="2100" kern="100" dirty="0">
                <a:effectLst/>
                <a:latin typeface="Times New Roman" panose="02020603050405020304" pitchFamily="18" charset="0"/>
                <a:ea typeface="Calibri" panose="020F0502020204030204" pitchFamily="34" charset="0"/>
                <a:cs typeface="Times New Roman" panose="02020603050405020304" pitchFamily="18" charset="0"/>
              </a:rPr>
              <a:t> Aveva avuto  </a:t>
            </a:r>
            <a:r>
              <a:rPr lang="it-IT" sz="2100" kern="100" dirty="0">
                <a:latin typeface="Times New Roman" panose="02020603050405020304" pitchFamily="18" charset="0"/>
                <a:ea typeface="Calibri" panose="020F0502020204030204" pitchFamily="34" charset="0"/>
                <a:cs typeface="Times New Roman" panose="02020603050405020304" pitchFamily="18" charset="0"/>
              </a:rPr>
              <a:t>25000 rubli </a:t>
            </a:r>
            <a:r>
              <a:rPr lang="it-IT" sz="2100" kern="100" dirty="0">
                <a:effectLst/>
                <a:latin typeface="Times New Roman" panose="02020603050405020304" pitchFamily="18" charset="0"/>
                <a:ea typeface="Calibri" panose="020F0502020204030204" pitchFamily="34" charset="0"/>
                <a:cs typeface="Times New Roman" panose="02020603050405020304" pitchFamily="18" charset="0"/>
              </a:rPr>
              <a:t>da Ludwig per iniziare questo commercio e per il viaggio in nave.</a:t>
            </a:r>
          </a:p>
          <a:p>
            <a:endParaRPr lang="it-IT" dirty="0"/>
          </a:p>
        </p:txBody>
      </p:sp>
      <p:pic>
        <p:nvPicPr>
          <p:cNvPr id="2" name="Immagine 1">
            <a:extLst>
              <a:ext uri="{FF2B5EF4-FFF2-40B4-BE49-F238E27FC236}">
                <a16:creationId xmlns:a16="http://schemas.microsoft.com/office/drawing/2014/main" id="{0A0D6216-2246-CC20-BA52-9ECB935B3B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431" y="5615603"/>
            <a:ext cx="902775" cy="1143000"/>
          </a:xfrm>
          <a:prstGeom prst="rect">
            <a:avLst/>
          </a:prstGeom>
        </p:spPr>
      </p:pic>
      <p:pic>
        <p:nvPicPr>
          <p:cNvPr id="4" name="Picture 2" descr="Azerbaijan Political Map with capital Baku, national borders, most...">
            <a:extLst>
              <a:ext uri="{FF2B5EF4-FFF2-40B4-BE49-F238E27FC236}">
                <a16:creationId xmlns:a16="http://schemas.microsoft.com/office/drawing/2014/main" id="{9C0B865D-5917-2081-91F8-D75CFA1D275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436096" y="108245"/>
            <a:ext cx="3528391" cy="261878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EC75687-7622-0997-433B-1FE46FAFE8B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33866" y="2727031"/>
            <a:ext cx="4230621" cy="3316982"/>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23B82652-E9AC-E198-FE9F-90903559E93D}"/>
              </a:ext>
            </a:extLst>
          </p:cNvPr>
          <p:cNvSpPr txBox="1"/>
          <p:nvPr/>
        </p:nvSpPr>
        <p:spPr>
          <a:xfrm flipH="1">
            <a:off x="5364088" y="6407617"/>
            <a:ext cx="792088" cy="369332"/>
          </a:xfrm>
          <a:prstGeom prst="rect">
            <a:avLst/>
          </a:prstGeom>
          <a:noFill/>
        </p:spPr>
        <p:txBody>
          <a:bodyPr wrap="square" rtlCol="0">
            <a:spAutoFit/>
          </a:bodyPr>
          <a:lstStyle/>
          <a:p>
            <a:r>
              <a:rPr lang="it-IT" dirty="0"/>
              <a:t>Bakù</a:t>
            </a:r>
          </a:p>
        </p:txBody>
      </p:sp>
    </p:spTree>
    <p:extLst>
      <p:ext uri="{BB962C8B-B14F-4D97-AF65-F5344CB8AC3E}">
        <p14:creationId xmlns:p14="http://schemas.microsoft.com/office/powerpoint/2010/main" val="825528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195B4D-0350-5564-3962-601094B98A13}"/>
              </a:ext>
            </a:extLst>
          </p:cNvPr>
          <p:cNvSpPr>
            <a:spLocks noGrp="1"/>
          </p:cNvSpPr>
          <p:nvPr>
            <p:ph type="title"/>
          </p:nvPr>
        </p:nvSpPr>
        <p:spPr/>
        <p:txBody>
          <a:bodyPr>
            <a:normAutofit/>
          </a:bodyPr>
          <a:lstStyle/>
          <a:p>
            <a:r>
              <a:rPr lang="it-IT" sz="3200" dirty="0">
                <a:latin typeface="Times New Roman" panose="02020603050405020304" pitchFamily="18" charset="0"/>
                <a:cs typeface="Times New Roman" panose="02020603050405020304" pitchFamily="18" charset="0"/>
              </a:rPr>
              <a:t>Il viaggio</a:t>
            </a:r>
            <a:br>
              <a:rPr lang="it-IT" sz="3200" dirty="0">
                <a:latin typeface="Times New Roman" panose="02020603050405020304" pitchFamily="18" charset="0"/>
                <a:cs typeface="Times New Roman" panose="02020603050405020304" pitchFamily="18" charset="0"/>
              </a:rPr>
            </a:br>
            <a:r>
              <a:rPr lang="it-IT" sz="3200" dirty="0">
                <a:latin typeface="Times New Roman" panose="02020603050405020304" pitchFamily="18" charset="0"/>
                <a:cs typeface="Times New Roman" panose="02020603050405020304" pitchFamily="18" charset="0"/>
              </a:rPr>
              <a:t>Da Baku a </a:t>
            </a:r>
            <a:r>
              <a:rPr lang="it-IT" sz="3200" dirty="0" err="1">
                <a:latin typeface="Times New Roman" panose="02020603050405020304" pitchFamily="18" charset="0"/>
                <a:cs typeface="Times New Roman" panose="02020603050405020304" pitchFamily="18" charset="0"/>
              </a:rPr>
              <a:t>Volgdrag</a:t>
            </a:r>
            <a:r>
              <a:rPr lang="it-IT" sz="3200" dirty="0">
                <a:latin typeface="Times New Roman" panose="02020603050405020304" pitchFamily="18" charset="0"/>
                <a:cs typeface="Times New Roman" panose="02020603050405020304" pitchFamily="18" charset="0"/>
              </a:rPr>
              <a:t> attraversando il Volga</a:t>
            </a:r>
          </a:p>
        </p:txBody>
      </p:sp>
      <p:pic>
        <p:nvPicPr>
          <p:cNvPr id="2050" name="Picture 2" descr="Foto 1 di 1">
            <a:extLst>
              <a:ext uri="{FF2B5EF4-FFF2-40B4-BE49-F238E27FC236}">
                <a16:creationId xmlns:a16="http://schemas.microsoft.com/office/drawing/2014/main" id="{45B10E6B-DC6F-9A00-6F5A-00B3B2F04F0E}"/>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13526" y="1600200"/>
            <a:ext cx="371694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375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E611B1-87F5-D3A7-4EFC-5A551F363B92}"/>
              </a:ext>
            </a:extLst>
          </p:cNvPr>
          <p:cNvSpPr>
            <a:spLocks noGrp="1"/>
          </p:cNvSpPr>
          <p:nvPr>
            <p:ph type="title"/>
          </p:nvPr>
        </p:nvSpPr>
        <p:spPr/>
        <p:txBody>
          <a:bodyPr>
            <a:normAutofit/>
          </a:bodyPr>
          <a:lstStyle/>
          <a:p>
            <a:r>
              <a:rPr lang="it-IT" sz="2800" dirty="0"/>
              <a:t>Robert investe nel petrolio</a:t>
            </a:r>
          </a:p>
        </p:txBody>
      </p:sp>
      <p:sp>
        <p:nvSpPr>
          <p:cNvPr id="3" name="Segnaposto contenuto 2">
            <a:extLst>
              <a:ext uri="{FF2B5EF4-FFF2-40B4-BE49-F238E27FC236}">
                <a16:creationId xmlns:a16="http://schemas.microsoft.com/office/drawing/2014/main" id="{47378F93-8A90-0F5B-2B75-DAF89E7BFE11}"/>
              </a:ext>
            </a:extLst>
          </p:cNvPr>
          <p:cNvSpPr>
            <a:spLocks noGrp="1"/>
          </p:cNvSpPr>
          <p:nvPr>
            <p:ph sz="half" idx="1"/>
          </p:nvPr>
        </p:nvSpPr>
        <p:spPr>
          <a:xfrm>
            <a:off x="457200" y="1600201"/>
            <a:ext cx="3394720" cy="3701008"/>
          </a:xfrm>
        </p:spPr>
        <p:txBody>
          <a:bodyPr>
            <a:normAutofit fontScale="92500" lnSpcReduction="20000"/>
          </a:bodyPr>
          <a:lstStyle/>
          <a:p>
            <a:pPr marL="0" indent="0">
              <a:buNone/>
            </a:pPr>
            <a:r>
              <a:rPr lang="it-IT" sz="2800" dirty="0"/>
              <a:t> </a:t>
            </a:r>
            <a:r>
              <a:rPr lang="it-IT" sz="2200" dirty="0">
                <a:latin typeface="Times New Roman" panose="02020603050405020304" pitchFamily="18" charset="0"/>
                <a:cs typeface="Times New Roman" panose="02020603050405020304" pitchFamily="18" charset="0"/>
              </a:rPr>
              <a:t> </a:t>
            </a:r>
          </a:p>
          <a:p>
            <a:pPr marL="0" indent="0">
              <a:buNone/>
            </a:pPr>
            <a:r>
              <a:rPr lang="it-IT" sz="2000" kern="100" dirty="0">
                <a:latin typeface="Times New Roman" panose="02020603050405020304" pitchFamily="18" charset="0"/>
                <a:ea typeface="Calibri" panose="020F0502020204030204" pitchFamily="34" charset="0"/>
                <a:cs typeface="Times New Roman" panose="02020603050405020304" pitchFamily="18" charset="0"/>
              </a:rPr>
              <a:t>Durante il viaggio in nave, Robert venne a conoscenza dei grandi affari che si svolgevano intorno al petrolio che nella regione di Bakù si estraeva in grande quantità.</a:t>
            </a:r>
            <a:endParaRPr lang="it-IT"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it-IT" sz="2000" dirty="0">
                <a:latin typeface="Times New Roman" panose="02020603050405020304" pitchFamily="18" charset="0"/>
                <a:cs typeface="Times New Roman" panose="02020603050405020304" pitchFamily="18" charset="0"/>
              </a:rPr>
              <a:t>Con i 25000 rubli destinati al legno  acquistò un campo per trivellazioni ed una piccola raffineria dal capitano della nave De Boer.</a:t>
            </a:r>
          </a:p>
          <a:p>
            <a:pPr marL="0" indent="0">
              <a:buNone/>
            </a:pPr>
            <a:r>
              <a:rPr lang="it-IT" sz="2000" dirty="0">
                <a:effectLst/>
                <a:latin typeface="Times New Roman" panose="02020603050405020304" pitchFamily="18" charset="0"/>
                <a:ea typeface="Calibri" panose="020F0502020204030204"/>
                <a:cs typeface="Times New Roman" panose="02020603050405020304" pitchFamily="18" charset="0"/>
              </a:rPr>
              <a:t> </a:t>
            </a:r>
            <a:r>
              <a:rPr lang="it-IT" sz="2000" dirty="0">
                <a:latin typeface="Times New Roman" panose="02020603050405020304" pitchFamily="18" charset="0"/>
                <a:ea typeface="Calibri" panose="020F0502020204030204"/>
                <a:cs typeface="Times New Roman" panose="02020603050405020304" pitchFamily="18" charset="0"/>
              </a:rPr>
              <a:t>Un</a:t>
            </a:r>
            <a:r>
              <a:rPr lang="it-IT" sz="2000" dirty="0">
                <a:solidFill>
                  <a:srgbClr val="FF0000"/>
                </a:solidFill>
                <a:effectLst/>
                <a:latin typeface="Times New Roman" panose="02020603050405020304" pitchFamily="18" charset="0"/>
                <a:ea typeface="Calibri" panose="020F0502020204030204"/>
                <a:cs typeface="Times New Roman" panose="02020603050405020304" pitchFamily="18" charset="0"/>
              </a:rPr>
              <a:t> </a:t>
            </a:r>
            <a:r>
              <a:rPr lang="it-IT" sz="2000" b="1" dirty="0">
                <a:solidFill>
                  <a:srgbClr val="FF0000"/>
                </a:solidFill>
                <a:effectLst/>
                <a:latin typeface="Times New Roman" panose="02020603050405020304" pitchFamily="18" charset="0"/>
                <a:ea typeface="Calibri" panose="020F0502020204030204"/>
                <a:cs typeface="Times New Roman" panose="02020603050405020304" pitchFamily="18" charset="0"/>
              </a:rPr>
              <a:t>investimento molto più conveniente del legno di noce</a:t>
            </a:r>
            <a:endParaRPr lang="it-IT" sz="2000" b="1" dirty="0">
              <a:latin typeface="Times New Roman" panose="02020603050405020304" pitchFamily="18" charset="0"/>
              <a:cs typeface="Times New Roman" panose="02020603050405020304" pitchFamily="18" charset="0"/>
            </a:endParaRPr>
          </a:p>
        </p:txBody>
      </p:sp>
      <p:sp>
        <p:nvSpPr>
          <p:cNvPr id="4" name="CasellaDiTesto 3">
            <a:extLst>
              <a:ext uri="{FF2B5EF4-FFF2-40B4-BE49-F238E27FC236}">
                <a16:creationId xmlns:a16="http://schemas.microsoft.com/office/drawing/2014/main" id="{FA9FBD39-F539-CB09-5468-A93BEC973183}"/>
              </a:ext>
            </a:extLst>
          </p:cNvPr>
          <p:cNvSpPr txBox="1"/>
          <p:nvPr/>
        </p:nvSpPr>
        <p:spPr>
          <a:xfrm flipH="1">
            <a:off x="4716016" y="5661248"/>
            <a:ext cx="4090264" cy="369332"/>
          </a:xfrm>
          <a:prstGeom prst="rect">
            <a:avLst/>
          </a:prstGeom>
          <a:noFill/>
        </p:spPr>
        <p:txBody>
          <a:bodyPr wrap="square" rtlCol="0">
            <a:spAutoFit/>
          </a:bodyPr>
          <a:lstStyle/>
          <a:p>
            <a:r>
              <a:rPr lang="it-IT" b="1" i="1" dirty="0">
                <a:latin typeface="Times New Roman" panose="02020603050405020304" pitchFamily="18" charset="0"/>
                <a:cs typeface="Times New Roman" panose="02020603050405020304" pitchFamily="18" charset="0"/>
              </a:rPr>
              <a:t>La prima raffineria dei Nobel </a:t>
            </a:r>
          </a:p>
        </p:txBody>
      </p:sp>
      <p:pic>
        <p:nvPicPr>
          <p:cNvPr id="9" name="Segnaposto contenuto 8">
            <a:extLst>
              <a:ext uri="{FF2B5EF4-FFF2-40B4-BE49-F238E27FC236}">
                <a16:creationId xmlns:a16="http://schemas.microsoft.com/office/drawing/2014/main" id="{F674B5A6-5F10-4A63-63A6-3A44F1E8F08E}"/>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27984" y="1916832"/>
            <a:ext cx="4464496" cy="3214317"/>
          </a:xfrm>
        </p:spPr>
      </p:pic>
      <p:pic>
        <p:nvPicPr>
          <p:cNvPr id="10" name="Immagine 9">
            <a:extLst>
              <a:ext uri="{FF2B5EF4-FFF2-40B4-BE49-F238E27FC236}">
                <a16:creationId xmlns:a16="http://schemas.microsoft.com/office/drawing/2014/main" id="{A8F84700-346D-DB41-25DB-3226EE0E4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431" y="5615603"/>
            <a:ext cx="902775" cy="1143000"/>
          </a:xfrm>
          <a:prstGeom prst="rect">
            <a:avLst/>
          </a:prstGeom>
        </p:spPr>
      </p:pic>
    </p:spTree>
    <p:extLst>
      <p:ext uri="{BB962C8B-B14F-4D97-AF65-F5344CB8AC3E}">
        <p14:creationId xmlns:p14="http://schemas.microsoft.com/office/powerpoint/2010/main" val="1623749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63B851-057C-AE5F-A230-B0690FCADCE0}"/>
              </a:ext>
            </a:extLst>
          </p:cNvPr>
          <p:cNvSpPr>
            <a:spLocks noGrp="1"/>
          </p:cNvSpPr>
          <p:nvPr>
            <p:ph type="title"/>
          </p:nvPr>
        </p:nvSpPr>
        <p:spPr/>
        <p:txBody>
          <a:bodyPr>
            <a:noAutofit/>
          </a:bodyPr>
          <a:lstStyle/>
          <a:p>
            <a:r>
              <a:rPr lang="it-IT" sz="2400" dirty="0">
                <a:latin typeface="Times New Roman" panose="02020603050405020304" pitchFamily="18" charset="0"/>
                <a:cs typeface="Times New Roman" panose="02020603050405020304" pitchFamily="18" charset="0"/>
              </a:rPr>
              <a:t>Per tre anni Robert si dedicò solo alla produzione del Kerosene</a:t>
            </a: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id="{2190DB9B-B5A9-7DD7-B9D8-D12B4F682131}"/>
              </a:ext>
            </a:extLst>
          </p:cNvPr>
          <p:cNvSpPr>
            <a:spLocks noGrp="1"/>
          </p:cNvSpPr>
          <p:nvPr>
            <p:ph sz="half" idx="1"/>
          </p:nvPr>
        </p:nvSpPr>
        <p:spPr>
          <a:xfrm>
            <a:off x="457200" y="1600200"/>
            <a:ext cx="3178696" cy="4525963"/>
          </a:xfrm>
        </p:spPr>
        <p:txBody>
          <a:bodyPr>
            <a:normAutofit/>
          </a:bodyPr>
          <a:lstStyle/>
          <a:p>
            <a:pPr marL="0" indent="0">
              <a:buNone/>
            </a:pPr>
            <a:r>
              <a:rPr lang="it-IT" sz="1800" kern="100" dirty="0">
                <a:effectLst/>
                <a:latin typeface="Times New Roman" panose="02020603050405020304" pitchFamily="18" charset="0"/>
                <a:ea typeface="Calibri" panose="020F0502020204030204" pitchFamily="34" charset="0"/>
                <a:cs typeface="Times New Roman" panose="02020603050405020304" pitchFamily="18" charset="0"/>
              </a:rPr>
              <a:t>La raffineria modernizzata di Robert, aperta nel 1875 produceva il “ Baku </a:t>
            </a:r>
            <a:r>
              <a:rPr lang="it-IT" sz="1800" kern="100" dirty="0" err="1">
                <a:effectLst/>
                <a:latin typeface="Times New Roman" panose="02020603050405020304" pitchFamily="18" charset="0"/>
                <a:ea typeface="Calibri" panose="020F0502020204030204" pitchFamily="34" charset="0"/>
                <a:cs typeface="Times New Roman" panose="02020603050405020304" pitchFamily="18" charset="0"/>
              </a:rPr>
              <a:t>sludge</a:t>
            </a:r>
            <a:r>
              <a:rPr lang="it-IT" sz="1800" kern="100" dirty="0">
                <a:effectLst/>
                <a:latin typeface="Times New Roman" panose="02020603050405020304" pitchFamily="18" charset="0"/>
                <a:ea typeface="Calibri" panose="020F0502020204030204" pitchFamily="34" charset="0"/>
                <a:cs typeface="Times New Roman" panose="02020603050405020304" pitchFamily="18" charset="0"/>
              </a:rPr>
              <a:t>” una qualità di kerosene ottenuto con </a:t>
            </a:r>
            <a:r>
              <a:rPr lang="it-IT" sz="1800" b="1" kern="100" dirty="0">
                <a:effectLst/>
                <a:latin typeface="Times New Roman" panose="02020603050405020304" pitchFamily="18" charset="0"/>
                <a:ea typeface="Calibri" panose="020F0502020204030204" pitchFamily="34" charset="0"/>
                <a:cs typeface="Times New Roman" panose="02020603050405020304" pitchFamily="18" charset="0"/>
              </a:rPr>
              <a:t>le più moderne tecniche di distillazione</a:t>
            </a:r>
          </a:p>
          <a:p>
            <a:pPr marL="0" indent="0">
              <a:buNone/>
            </a:pPr>
            <a:r>
              <a:rPr lang="it-IT" sz="1800" kern="100" dirty="0">
                <a:effectLst/>
                <a:latin typeface="Times New Roman" panose="02020603050405020304" pitchFamily="18" charset="0"/>
                <a:ea typeface="Calibri" panose="020F0502020204030204" pitchFamily="34" charset="0"/>
                <a:cs typeface="Times New Roman" panose="02020603050405020304" pitchFamily="18" charset="0"/>
              </a:rPr>
              <a:t> Simile prodotto  non si era mai visto in Russia ,</a:t>
            </a:r>
            <a:r>
              <a:rPr lang="it-IT" sz="1800" kern="100" dirty="0">
                <a:latin typeface="Times New Roman" panose="02020603050405020304" pitchFamily="18" charset="0"/>
                <a:ea typeface="Calibri" panose="020F0502020204030204" pitchFamily="34" charset="0"/>
                <a:cs typeface="Times New Roman" panose="02020603050405020304" pitchFamily="18" charset="0"/>
              </a:rPr>
              <a:t> ed era  </a:t>
            </a:r>
            <a:r>
              <a:rPr lang="it-IT" sz="1800" kern="100" dirty="0">
                <a:effectLst/>
                <a:latin typeface="Times New Roman" panose="02020603050405020304" pitchFamily="18" charset="0"/>
                <a:ea typeface="Calibri" panose="020F0502020204030204" pitchFamily="34" charset="0"/>
                <a:cs typeface="Times New Roman" panose="02020603050405020304" pitchFamily="18" charset="0"/>
              </a:rPr>
              <a:t>in grado di competere con i prodotti americani.</a:t>
            </a:r>
          </a:p>
          <a:p>
            <a:endParaRPr lang="it-IT" dirty="0"/>
          </a:p>
        </p:txBody>
      </p:sp>
      <p:pic>
        <p:nvPicPr>
          <p:cNvPr id="7" name="Segnaposto contenuto 6">
            <a:extLst>
              <a:ext uri="{FF2B5EF4-FFF2-40B4-BE49-F238E27FC236}">
                <a16:creationId xmlns:a16="http://schemas.microsoft.com/office/drawing/2014/main" id="{D4D0D276-2B9B-6D7C-19BA-38E4E3EBC2CD}"/>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139952" y="1772817"/>
            <a:ext cx="4567403" cy="3528392"/>
          </a:xfrm>
        </p:spPr>
      </p:pic>
      <p:pic>
        <p:nvPicPr>
          <p:cNvPr id="4" name="Immagine 3">
            <a:extLst>
              <a:ext uri="{FF2B5EF4-FFF2-40B4-BE49-F238E27FC236}">
                <a16:creationId xmlns:a16="http://schemas.microsoft.com/office/drawing/2014/main" id="{1CCF8A3D-2F22-EB1A-5266-DD958C0505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431" y="5615603"/>
            <a:ext cx="902775" cy="1143000"/>
          </a:xfrm>
          <a:prstGeom prst="rect">
            <a:avLst/>
          </a:prstGeom>
        </p:spPr>
      </p:pic>
      <p:sp>
        <p:nvSpPr>
          <p:cNvPr id="6" name="CasellaDiTesto 5">
            <a:extLst>
              <a:ext uri="{FF2B5EF4-FFF2-40B4-BE49-F238E27FC236}">
                <a16:creationId xmlns:a16="http://schemas.microsoft.com/office/drawing/2014/main" id="{FFA41651-A56F-2C23-F5B8-A7414FD361F5}"/>
              </a:ext>
            </a:extLst>
          </p:cNvPr>
          <p:cNvSpPr txBox="1"/>
          <p:nvPr/>
        </p:nvSpPr>
        <p:spPr>
          <a:xfrm>
            <a:off x="4283968" y="5373216"/>
            <a:ext cx="3816424" cy="369332"/>
          </a:xfrm>
          <a:prstGeom prst="rect">
            <a:avLst/>
          </a:prstGeom>
          <a:noFill/>
        </p:spPr>
        <p:txBody>
          <a:bodyPr wrap="square" rtlCol="0">
            <a:spAutoFit/>
          </a:bodyPr>
          <a:lstStyle/>
          <a:p>
            <a:r>
              <a:rPr lang="it-IT" b="1" i="1" dirty="0">
                <a:latin typeface="Times New Roman" panose="02020603050405020304" pitchFamily="18" charset="0"/>
                <a:cs typeface="Times New Roman" panose="02020603050405020304" pitchFamily="18" charset="0"/>
              </a:rPr>
              <a:t>Impianti di kerosene nella città Nera</a:t>
            </a:r>
          </a:p>
        </p:txBody>
      </p:sp>
    </p:spTree>
    <p:extLst>
      <p:ext uri="{BB962C8B-B14F-4D97-AF65-F5344CB8AC3E}">
        <p14:creationId xmlns:p14="http://schemas.microsoft.com/office/powerpoint/2010/main" val="678523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9D0993-C62E-C92A-EDD4-BAC7E461C386}"/>
              </a:ext>
            </a:extLst>
          </p:cNvPr>
          <p:cNvSpPr>
            <a:spLocks noGrp="1"/>
          </p:cNvSpPr>
          <p:nvPr>
            <p:ph type="title"/>
          </p:nvPr>
        </p:nvSpPr>
        <p:spPr/>
        <p:txBody>
          <a:bodyPr>
            <a:noAutofit/>
          </a:bodyPr>
          <a:lstStyle/>
          <a:p>
            <a:r>
              <a:rPr lang="it-IT" sz="2800" b="1" kern="100" dirty="0">
                <a:effectLst/>
                <a:latin typeface="Times New Roman" panose="02020603050405020304" pitchFamily="18" charset="0"/>
                <a:ea typeface="Calibri" panose="020F0502020204030204" pitchFamily="34" charset="0"/>
                <a:cs typeface="Times New Roman" panose="02020603050405020304" pitchFamily="18" charset="0"/>
              </a:rPr>
              <a:t>Nuovo metodo di estrazione del kerosene</a:t>
            </a:r>
            <a:br>
              <a:rPr lang="it-IT" sz="2800" b="1" kern="100" dirty="0">
                <a:effectLst/>
                <a:latin typeface="Times New Roman" panose="02020603050405020304" pitchFamily="18" charset="0"/>
                <a:ea typeface="Calibri" panose="020F0502020204030204" pitchFamily="34" charset="0"/>
                <a:cs typeface="Times New Roman" panose="02020603050405020304" pitchFamily="18" charset="0"/>
              </a:rPr>
            </a:br>
            <a:r>
              <a:rPr lang="it-IT" sz="2400" b="1" i="1" kern="100" dirty="0">
                <a:latin typeface="Times New Roman" panose="02020603050405020304" pitchFamily="18" charset="0"/>
                <a:ea typeface="Calibri" panose="020F0502020204030204" pitchFamily="34" charset="0"/>
                <a:cs typeface="Times New Roman" panose="02020603050405020304" pitchFamily="18" charset="0"/>
              </a:rPr>
              <a:t>L</a:t>
            </a:r>
            <a:r>
              <a:rPr lang="it-IT" sz="2400" i="1" kern="100" dirty="0">
                <a:effectLst/>
                <a:latin typeface="Times New Roman" panose="02020603050405020304" pitchFamily="18" charset="0"/>
                <a:ea typeface="Calibri" panose="020F0502020204030204" pitchFamily="34" charset="0"/>
                <a:cs typeface="Times New Roman" panose="02020603050405020304" pitchFamily="18" charset="0"/>
              </a:rPr>
              <a:t>a distillazione frazionata</a:t>
            </a:r>
            <a:br>
              <a:rPr lang="it-IT" sz="2800" kern="100" dirty="0">
                <a:effectLst/>
                <a:latin typeface="Times New Roman" panose="02020603050405020304" pitchFamily="18" charset="0"/>
                <a:ea typeface="Calibri" panose="020F0502020204030204" pitchFamily="34" charset="0"/>
                <a:cs typeface="Times New Roman" panose="02020603050405020304" pitchFamily="18" charset="0"/>
              </a:rPr>
            </a:br>
            <a:endParaRPr lang="it-IT" sz="2800" dirty="0">
              <a:latin typeface="Times New Roman" panose="02020603050405020304" pitchFamily="18" charset="0"/>
              <a:cs typeface="Times New Roman" panose="02020603050405020304" pitchFamily="18" charset="0"/>
            </a:endParaRPr>
          </a:p>
        </p:txBody>
      </p:sp>
      <p:sp>
        <p:nvSpPr>
          <p:cNvPr id="5" name="Segnaposto contenuto 4">
            <a:extLst>
              <a:ext uri="{FF2B5EF4-FFF2-40B4-BE49-F238E27FC236}">
                <a16:creationId xmlns:a16="http://schemas.microsoft.com/office/drawing/2014/main" id="{50A5B1D4-78F3-F0E7-1371-53D85EE8EF16}"/>
              </a:ext>
            </a:extLst>
          </p:cNvPr>
          <p:cNvSpPr>
            <a:spLocks noGrp="1"/>
          </p:cNvSpPr>
          <p:nvPr>
            <p:ph sz="half" idx="1"/>
          </p:nvPr>
        </p:nvSpPr>
        <p:spPr/>
        <p:txBody>
          <a:bodyPr>
            <a:normAutofit/>
          </a:bodyPr>
          <a:lstStyle/>
          <a:p>
            <a:pPr marL="0" indent="0">
              <a:lnSpc>
                <a:spcPct val="107000"/>
              </a:lnSpc>
              <a:spcAft>
                <a:spcPts val="800"/>
              </a:spcAft>
              <a:buNone/>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Robert  a Baku Cominciò con l’imparare la natura del </a:t>
            </a:r>
            <a:r>
              <a:rPr lang="it-IT"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business della raffinazione</a:t>
            </a:r>
          </a:p>
          <a:p>
            <a:pPr marL="0" indent="0">
              <a:lnSpc>
                <a:spcPct val="107000"/>
              </a:lnSpc>
              <a:spcAft>
                <a:spcPts val="800"/>
              </a:spcAft>
              <a:buNone/>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In poco tempo fu in grado di suggerire </a:t>
            </a:r>
            <a:r>
              <a:rPr lang="it-IT"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metodi di raffinazione del greggio </a:t>
            </a:r>
            <a:r>
              <a:rPr lang="it-IT"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Nuovo metodo di estrazione del kerosene: la </a:t>
            </a:r>
            <a:r>
              <a:rPr lang="it-IT" sz="1800" b="1" kern="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disitillazione</a:t>
            </a:r>
            <a:r>
              <a:rPr lang="it-IT"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frazionata</a:t>
            </a:r>
          </a:p>
          <a:p>
            <a:pPr marL="0" indent="0">
              <a:lnSpc>
                <a:spcPct val="107000"/>
              </a:lnSpc>
              <a:spcAft>
                <a:spcPts val="800"/>
              </a:spcAft>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La tecnica era bruciare e distillare i greggio fino ad ottenere il kerosene. I residui o venivano di nuovo bruciati o riversati nel terreno nelle  più rudimentali distillerie. </a:t>
            </a:r>
          </a:p>
          <a:p>
            <a:pPr marL="0" indent="0">
              <a:buNone/>
            </a:pPr>
            <a:r>
              <a:rPr lang="it-IT" sz="1800" dirty="0">
                <a:latin typeface="Calibri" panose="020F0502020204030204" pitchFamily="34" charset="0"/>
                <a:ea typeface="Calibri" panose="020F0502020204030204" pitchFamily="34" charset="0"/>
              </a:rPr>
              <a:t>S</a:t>
            </a:r>
            <a:r>
              <a:rPr lang="it-IT" sz="1800" dirty="0">
                <a:effectLst/>
                <a:latin typeface="Calibri" panose="020F0502020204030204" pitchFamily="34" charset="0"/>
                <a:ea typeface="Calibri" panose="020F0502020204030204" pitchFamily="34" charset="0"/>
              </a:rPr>
              <a:t>olo l’olio per lampade di Robert poteva competere con i prodotti americani </a:t>
            </a:r>
            <a:endParaRPr lang="it-IT" dirty="0"/>
          </a:p>
        </p:txBody>
      </p:sp>
      <p:pic>
        <p:nvPicPr>
          <p:cNvPr id="1026" name="Picture 2" descr="torre di frazionamento">
            <a:extLst>
              <a:ext uri="{FF2B5EF4-FFF2-40B4-BE49-F238E27FC236}">
                <a16:creationId xmlns:a16="http://schemas.microsoft.com/office/drawing/2014/main" id="{110F77D0-390D-2F62-5A3A-30B09529157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00625" y="1417638"/>
            <a:ext cx="3333750" cy="3955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451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871F93-73C2-1C7B-CA68-7A342DB8A59C}"/>
              </a:ext>
            </a:extLst>
          </p:cNvPr>
          <p:cNvSpPr>
            <a:spLocks noGrp="1"/>
          </p:cNvSpPr>
          <p:nvPr>
            <p:ph type="title"/>
          </p:nvPr>
        </p:nvSpPr>
        <p:spPr/>
        <p:txBody>
          <a:bodyPr>
            <a:noAutofit/>
          </a:bodyPr>
          <a:lstStyle/>
          <a:p>
            <a:r>
              <a:rPr lang="it-IT" sz="2800" b="0" i="0" dirty="0">
                <a:solidFill>
                  <a:srgbClr val="000000"/>
                </a:solidFill>
                <a:effectLst/>
                <a:latin typeface="Wremena Regular"/>
              </a:rPr>
              <a:t>il primo pozzo di petrolio al mondo è stato scavato sulla penisola di </a:t>
            </a:r>
            <a:r>
              <a:rPr lang="it-IT" sz="2800" b="0" i="0" dirty="0" err="1">
                <a:solidFill>
                  <a:srgbClr val="000000"/>
                </a:solidFill>
                <a:effectLst/>
                <a:latin typeface="Wremena Regular"/>
              </a:rPr>
              <a:t>Abşeron</a:t>
            </a:r>
            <a:r>
              <a:rPr lang="it-IT" sz="2800" b="0" i="0" dirty="0">
                <a:solidFill>
                  <a:srgbClr val="000000"/>
                </a:solidFill>
                <a:effectLst/>
                <a:latin typeface="Wremena Regular"/>
              </a:rPr>
              <a:t>, vicino a Baku (nell’attuale Azerbaigian), nel 1846.</a:t>
            </a:r>
            <a:endParaRPr lang="it-IT" sz="2800" dirty="0"/>
          </a:p>
        </p:txBody>
      </p:sp>
      <p:pic>
        <p:nvPicPr>
          <p:cNvPr id="7" name="Segnaposto contenuto 6">
            <a:extLst>
              <a:ext uri="{FF2B5EF4-FFF2-40B4-BE49-F238E27FC236}">
                <a16:creationId xmlns:a16="http://schemas.microsoft.com/office/drawing/2014/main" id="{E26A05C0-20AC-41D1-E5FD-56863BF7FF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8597" y="1600200"/>
            <a:ext cx="5846805" cy="4525963"/>
          </a:xfrm>
        </p:spPr>
      </p:pic>
    </p:spTree>
    <p:extLst>
      <p:ext uri="{BB962C8B-B14F-4D97-AF65-F5344CB8AC3E}">
        <p14:creationId xmlns:p14="http://schemas.microsoft.com/office/powerpoint/2010/main" val="1229915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51EFE7-075B-127F-8DC6-824515F9FAFE}"/>
              </a:ext>
            </a:extLst>
          </p:cNvPr>
          <p:cNvSpPr>
            <a:spLocks noGrp="1"/>
          </p:cNvSpPr>
          <p:nvPr>
            <p:ph type="title"/>
          </p:nvPr>
        </p:nvSpPr>
        <p:spPr/>
        <p:txBody>
          <a:bodyPr>
            <a:normAutofit/>
          </a:bodyPr>
          <a:lstStyle/>
          <a:p>
            <a:r>
              <a:rPr lang="it-IT" sz="2800" dirty="0">
                <a:latin typeface="Times New Roman" panose="02020603050405020304" pitchFamily="18" charset="0"/>
                <a:cs typeface="Times New Roman" panose="02020603050405020304" pitchFamily="18" charset="0"/>
              </a:rPr>
              <a:t>A Baku una foresta di trivellazioni selvagge</a:t>
            </a:r>
          </a:p>
        </p:txBody>
      </p:sp>
      <p:sp>
        <p:nvSpPr>
          <p:cNvPr id="3" name="Segnaposto contenuto 2">
            <a:extLst>
              <a:ext uri="{FF2B5EF4-FFF2-40B4-BE49-F238E27FC236}">
                <a16:creationId xmlns:a16="http://schemas.microsoft.com/office/drawing/2014/main" id="{EEEA5931-0E83-2E8D-C514-C1923B37C95A}"/>
              </a:ext>
            </a:extLst>
          </p:cNvPr>
          <p:cNvSpPr>
            <a:spLocks noGrp="1"/>
          </p:cNvSpPr>
          <p:nvPr>
            <p:ph sz="half" idx="4294967295"/>
          </p:nvPr>
        </p:nvSpPr>
        <p:spPr>
          <a:xfrm>
            <a:off x="829892" y="1600201"/>
            <a:ext cx="3094037" cy="3773016"/>
          </a:xfrm>
        </p:spPr>
        <p:txBody>
          <a:bodyPr>
            <a:normAutofit fontScale="925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Per 3 anni Robert non fece trivellazioni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Il primo spettacolare geyser a Baku nel giugno del 1873dalla compagnia </a:t>
            </a:r>
            <a:r>
              <a:rPr kumimoji="0" lang="it-IT" altLang="it-IT" sz="1800" b="0" i="0" u="none" strike="noStrike" cap="none" normalizeH="0" baseline="0" dirty="0" err="1">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Khalafi</a:t>
            </a:r>
            <a:r>
              <a:rPr lang="it-IT" altLang="it-IT" sz="18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a:t>
            </a:r>
            <a:r>
              <a:rPr kumimoji="0" lang="it-IT" altLang="it-IT" sz="1800" b="0" i="0" u="none" strike="noStrike" cap="none" normalizeH="0" baseline="0" dirty="0" err="1">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per</a:t>
            </a:r>
            <a:r>
              <a:rPr kumimoji="0" lang="it-IT" altLang="it-IT" sz="1800" b="0" i="0" u="none" strike="noStrike" cap="none" normalizeH="0" baseline="0" dirty="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4 mesi aveva eruttato senza controllo.</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Milioni di barili ricaddero a terra ma abbastanza ne furono salvati in modo fare lievitare il prezzo da 45 </a:t>
            </a:r>
            <a:r>
              <a:rPr kumimoji="0" lang="it-IT" altLang="it-IT" sz="1800" b="0" i="0" u="none" strike="noStrike" cap="none" normalizeH="0" baseline="0" dirty="0" err="1">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kopechi</a:t>
            </a:r>
            <a:r>
              <a:rPr kumimoji="0" lang="it-IT" altLang="it-IT" sz="1800" b="0" i="0" u="none" strike="noStrike" cap="none" normalizeH="0" baseline="0" dirty="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al pound fino a 2 .</a:t>
            </a:r>
            <a:r>
              <a:rPr kumimoji="0" lang="it-IT" altLang="it-IT"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18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I visitatori americani erano sconcertati</a:t>
            </a:r>
            <a:r>
              <a:rPr lang="it-IT" altLang="it-IT" sz="18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da</a:t>
            </a:r>
            <a:r>
              <a:rPr kumimoji="0" lang="it-IT" altLang="it-IT" sz="1800" b="0" i="0" u="none" strike="noStrike" cap="none" normalizeH="0" baseline="0" dirty="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tanto spreco di olio bruciato o lasciato fluire  nel lago o in un terreno calcareo.</a:t>
            </a:r>
            <a:r>
              <a:rPr kumimoji="0" lang="it-IT" altLang="it-IT"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400" b="0" i="0" u="none" strike="noStrike" cap="none" normalizeH="0" baseline="0" dirty="0">
              <a:ln>
                <a:noFill/>
              </a:ln>
              <a:solidFill>
                <a:schemeClr val="tx1"/>
              </a:solidFill>
              <a:effectLst/>
            </a:endParaRPr>
          </a:p>
          <a:p>
            <a:endParaRPr lang="it-IT" dirty="0"/>
          </a:p>
        </p:txBody>
      </p:sp>
      <p:pic>
        <p:nvPicPr>
          <p:cNvPr id="1026" name="Picture 2" descr="Oil extraction baku immagini e fotografie stock ad alta risoluzione - Alamy">
            <a:extLst>
              <a:ext uri="{FF2B5EF4-FFF2-40B4-BE49-F238E27FC236}">
                <a16:creationId xmlns:a16="http://schemas.microsoft.com/office/drawing/2014/main" id="{09E3F065-7BE4-6AC0-100D-5B42352DB46E}"/>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5606624" y="1417638"/>
            <a:ext cx="3094037" cy="2730500"/>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id="{3C1B12A8-32CD-581D-C17A-87DD632CA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3905042"/>
            <a:ext cx="3888770" cy="2772192"/>
          </a:xfrm>
          <a:prstGeom prst="rect">
            <a:avLst/>
          </a:prstGeom>
        </p:spPr>
      </p:pic>
      <p:pic>
        <p:nvPicPr>
          <p:cNvPr id="4" name="Immagine 3">
            <a:extLst>
              <a:ext uri="{FF2B5EF4-FFF2-40B4-BE49-F238E27FC236}">
                <a16:creationId xmlns:a16="http://schemas.microsoft.com/office/drawing/2014/main" id="{44554279-659F-8394-B9BB-824FB24633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5693297"/>
            <a:ext cx="902775" cy="1143000"/>
          </a:xfrm>
          <a:prstGeom prst="rect">
            <a:avLst/>
          </a:prstGeom>
        </p:spPr>
      </p:pic>
    </p:spTree>
    <p:extLst>
      <p:ext uri="{BB962C8B-B14F-4D97-AF65-F5344CB8AC3E}">
        <p14:creationId xmlns:p14="http://schemas.microsoft.com/office/powerpoint/2010/main" val="627970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D1BEE5-ADC6-C446-0090-EAE2C5AAC00F}"/>
              </a:ext>
            </a:extLst>
          </p:cNvPr>
          <p:cNvSpPr>
            <a:spLocks noGrp="1"/>
          </p:cNvSpPr>
          <p:nvPr>
            <p:ph type="title"/>
          </p:nvPr>
        </p:nvSpPr>
        <p:spPr>
          <a:xfrm>
            <a:off x="457200" y="273050"/>
            <a:ext cx="3754760" cy="923702"/>
          </a:xfrm>
        </p:spPr>
        <p:txBody>
          <a:bodyPr>
            <a:normAutofit fontScale="90000"/>
          </a:bodyPr>
          <a:lstStyle/>
          <a:p>
            <a:r>
              <a:rPr lang="it-IT" sz="3600" dirty="0"/>
              <a:t>I NOBEL</a:t>
            </a:r>
            <a:br>
              <a:rPr lang="it-IT" sz="3600" dirty="0"/>
            </a:br>
            <a:r>
              <a:rPr lang="it-IT" sz="3100" b="0" i="1" dirty="0"/>
              <a:t>all’ombra di Alfred</a:t>
            </a:r>
          </a:p>
        </p:txBody>
      </p:sp>
      <p:sp>
        <p:nvSpPr>
          <p:cNvPr id="3" name="Segnaposto testo 2">
            <a:extLst>
              <a:ext uri="{FF2B5EF4-FFF2-40B4-BE49-F238E27FC236}">
                <a16:creationId xmlns:a16="http://schemas.microsoft.com/office/drawing/2014/main" id="{67F09B83-697D-7FE9-F314-A7D0F3042D26}"/>
              </a:ext>
            </a:extLst>
          </p:cNvPr>
          <p:cNvSpPr>
            <a:spLocks noGrp="1"/>
          </p:cNvSpPr>
          <p:nvPr>
            <p:ph type="body" sz="half" idx="2"/>
          </p:nvPr>
        </p:nvSpPr>
        <p:spPr>
          <a:xfrm>
            <a:off x="611561" y="5229200"/>
            <a:ext cx="7746110" cy="923702"/>
          </a:xfrm>
        </p:spPr>
        <p:txBody>
          <a:bodyPr>
            <a:normAutofit/>
          </a:bodyPr>
          <a:lstStyle/>
          <a:p>
            <a:pPr algn="ctr"/>
            <a:r>
              <a:rPr lang="it-IT" sz="2400" i="1" dirty="0">
                <a:latin typeface="Times New Roman" panose="02020603050405020304" pitchFamily="18" charset="0"/>
                <a:cs typeface="Times New Roman" panose="02020603050405020304" pitchFamily="18" charset="0"/>
              </a:rPr>
              <a:t>Inventori ed innovatori </a:t>
            </a:r>
          </a:p>
          <a:p>
            <a:pPr algn="ctr"/>
            <a:r>
              <a:rPr lang="it-IT" sz="2400" i="1" dirty="0">
                <a:latin typeface="Times New Roman" panose="02020603050405020304" pitchFamily="18" charset="0"/>
                <a:cs typeface="Times New Roman" panose="02020603050405020304" pitchFamily="18" charset="0"/>
              </a:rPr>
              <a:t>  Promotori di  moderne iniziative umanitarie e sociali</a:t>
            </a:r>
          </a:p>
          <a:p>
            <a:endParaRPr lang="it-IT" dirty="0"/>
          </a:p>
        </p:txBody>
      </p:sp>
      <p:pic>
        <p:nvPicPr>
          <p:cNvPr id="12" name="Picture 2" descr="C:\Users\Laura\Desktop\alfred1.jpg">
            <a:extLst>
              <a:ext uri="{FF2B5EF4-FFF2-40B4-BE49-F238E27FC236}">
                <a16:creationId xmlns:a16="http://schemas.microsoft.com/office/drawing/2014/main" id="{62AE2251-4414-F627-3F76-6295396AE2F8}"/>
              </a:ext>
            </a:extLst>
          </p:cNvPr>
          <p:cNvPicPr>
            <a:picLocks noGrp="1" noChangeAspect="1" noChangeArrowheads="1"/>
          </p:cNvPicPr>
          <p:nvPr>
            <p:ph sz="half" idx="1"/>
          </p:nvPr>
        </p:nvPicPr>
        <p:blipFill>
          <a:blip r:embed="rId2" cstate="print"/>
          <a:stretch>
            <a:fillRect/>
          </a:stretch>
        </p:blipFill>
        <p:spPr bwMode="auto">
          <a:xfrm>
            <a:off x="7723885" y="177934"/>
            <a:ext cx="1267570" cy="1605588"/>
          </a:xfrm>
          <a:prstGeom prst="rect">
            <a:avLst/>
          </a:prstGeom>
          <a:noFill/>
        </p:spPr>
      </p:pic>
      <p:pic>
        <p:nvPicPr>
          <p:cNvPr id="8" name="Segnaposto contenuto 7">
            <a:extLst>
              <a:ext uri="{FF2B5EF4-FFF2-40B4-BE49-F238E27FC236}">
                <a16:creationId xmlns:a16="http://schemas.microsoft.com/office/drawing/2014/main" id="{ED26B680-A716-A25B-921F-99EF2CC2084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7826" y="2060849"/>
            <a:ext cx="7264574" cy="3139008"/>
          </a:xfrm>
        </p:spPr>
      </p:pic>
    </p:spTree>
    <p:extLst>
      <p:ext uri="{BB962C8B-B14F-4D97-AF65-F5344CB8AC3E}">
        <p14:creationId xmlns:p14="http://schemas.microsoft.com/office/powerpoint/2010/main" val="3795170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F267F4-640B-F1C7-BD4D-AFCAA3CE0CDD}"/>
              </a:ext>
            </a:extLst>
          </p:cNvPr>
          <p:cNvSpPr>
            <a:spLocks noGrp="1"/>
          </p:cNvSpPr>
          <p:nvPr>
            <p:ph type="title"/>
          </p:nvPr>
        </p:nvSpPr>
        <p:spPr/>
        <p:txBody>
          <a:bodyPr>
            <a:normAutofit/>
          </a:bodyPr>
          <a:lstStyle/>
          <a:p>
            <a:r>
              <a:rPr lang="it-IT" sz="2000" dirty="0">
                <a:latin typeface="Times New Roman" panose="02020603050405020304" pitchFamily="18" charset="0"/>
                <a:cs typeface="Times New Roman" panose="02020603050405020304" pitchFamily="18" charset="0"/>
              </a:rPr>
              <a:t>Ludwig arrivò a Baku nell’aprile del 1876</a:t>
            </a:r>
            <a:br>
              <a:rPr lang="it-IT" sz="2000" dirty="0">
                <a:latin typeface="Times New Roman" panose="02020603050405020304" pitchFamily="18" charset="0"/>
                <a:cs typeface="Times New Roman" panose="02020603050405020304" pitchFamily="18" charset="0"/>
              </a:rPr>
            </a:br>
            <a:r>
              <a:rPr kumimoji="0" lang="it-IT" altLang="it-IT" sz="2000" b="1" i="1" u="none" strike="noStrike" cap="none" normalizeH="0" baseline="0" dirty="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Inizia l’era dei Nobel nell’industria petrolifera russa</a:t>
            </a:r>
            <a:r>
              <a:rPr kumimoji="0" lang="it-IT" altLang="it-IT"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lang="it-IT" sz="2100" b="1" dirty="0">
              <a:solidFill>
                <a:srgbClr val="0070C0"/>
              </a:solidFill>
              <a:latin typeface="Times New Roman" panose="02020603050405020304" pitchFamily="18"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id="{495646EF-8CC0-C4B6-8FCA-D668390FEEA1}"/>
              </a:ext>
            </a:extLst>
          </p:cNvPr>
          <p:cNvSpPr>
            <a:spLocks noGrp="1"/>
          </p:cNvSpPr>
          <p:nvPr>
            <p:ph sz="half" idx="1"/>
          </p:nvPr>
        </p:nvSpPr>
        <p:spPr/>
        <p:txBody>
          <a:bodyPr/>
          <a:lstStyle/>
          <a:p>
            <a:pPr marL="0" indent="0" defTabSz="685800" eaLnBrk="0" fontAlgn="base" hangingPunct="0">
              <a:spcBef>
                <a:spcPct val="0"/>
              </a:spcBef>
              <a:spcAft>
                <a:spcPct val="0"/>
              </a:spcAft>
              <a:buNone/>
              <a:tabLst>
                <a:tab pos="4585097" algn="r"/>
              </a:tabLst>
            </a:pPr>
            <a:r>
              <a:rPr lang="it-IT" dirty="0"/>
              <a:t> </a:t>
            </a:r>
          </a:p>
          <a:p>
            <a:pPr marL="0" indent="0" defTabSz="685800" eaLnBrk="0" fontAlgn="base" hangingPunct="0">
              <a:spcBef>
                <a:spcPct val="0"/>
              </a:spcBef>
              <a:spcAft>
                <a:spcPct val="0"/>
              </a:spcAft>
              <a:buNone/>
              <a:tabLst>
                <a:tab pos="4585097" algn="r"/>
              </a:tabLst>
            </a:pPr>
            <a:endParaRPr lang="it-IT" dirty="0"/>
          </a:p>
          <a:p>
            <a:endParaRPr lang="it-IT" dirty="0"/>
          </a:p>
          <a:p>
            <a:endParaRPr lang="it-IT" dirty="0"/>
          </a:p>
        </p:txBody>
      </p:sp>
      <p:sp>
        <p:nvSpPr>
          <p:cNvPr id="22" name="Segnaposto contenuto 21">
            <a:extLst>
              <a:ext uri="{FF2B5EF4-FFF2-40B4-BE49-F238E27FC236}">
                <a16:creationId xmlns:a16="http://schemas.microsoft.com/office/drawing/2014/main" id="{2983797D-3C5D-5197-1E0A-AC9BD85A47DA}"/>
              </a:ext>
            </a:extLst>
          </p:cNvPr>
          <p:cNvSpPr>
            <a:spLocks noGrp="1"/>
          </p:cNvSpPr>
          <p:nvPr>
            <p:ph sz="half" idx="2"/>
          </p:nvPr>
        </p:nvSpPr>
        <p:spPr/>
        <p:txBody>
          <a:bodyPr/>
          <a:lstStyle/>
          <a:p>
            <a:endParaRPr lang="it-IT"/>
          </a:p>
        </p:txBody>
      </p:sp>
      <p:sp>
        <p:nvSpPr>
          <p:cNvPr id="9" name="Ovale 8">
            <a:extLst>
              <a:ext uri="{FF2B5EF4-FFF2-40B4-BE49-F238E27FC236}">
                <a16:creationId xmlns:a16="http://schemas.microsoft.com/office/drawing/2014/main" id="{05D0F623-F17D-412F-80DA-29C7FF346658}"/>
              </a:ext>
            </a:extLst>
          </p:cNvPr>
          <p:cNvSpPr/>
          <p:nvPr/>
        </p:nvSpPr>
        <p:spPr>
          <a:xfrm>
            <a:off x="6067838" y="3482992"/>
            <a:ext cx="1396439" cy="79751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50" dirty="0">
                <a:solidFill>
                  <a:schemeClr val="tx1"/>
                </a:solidFill>
              </a:rPr>
              <a:t>PETROLIO</a:t>
            </a:r>
          </a:p>
        </p:txBody>
      </p:sp>
      <p:cxnSp>
        <p:nvCxnSpPr>
          <p:cNvPr id="11" name="Connettore 2 10">
            <a:extLst>
              <a:ext uri="{FF2B5EF4-FFF2-40B4-BE49-F238E27FC236}">
                <a16:creationId xmlns:a16="http://schemas.microsoft.com/office/drawing/2014/main" id="{DEAFBC31-7BD8-429C-23A3-4CCA51B95C1B}"/>
              </a:ext>
            </a:extLst>
          </p:cNvPr>
          <p:cNvCxnSpPr/>
          <p:nvPr/>
        </p:nvCxnSpPr>
        <p:spPr>
          <a:xfrm>
            <a:off x="6778487" y="4176920"/>
            <a:ext cx="685800" cy="685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Connettore diritto 12">
            <a:extLst>
              <a:ext uri="{FF2B5EF4-FFF2-40B4-BE49-F238E27FC236}">
                <a16:creationId xmlns:a16="http://schemas.microsoft.com/office/drawing/2014/main" id="{868853BA-7217-5700-2991-99759159C60C}"/>
              </a:ext>
            </a:extLst>
          </p:cNvPr>
          <p:cNvCxnSpPr/>
          <p:nvPr/>
        </p:nvCxnSpPr>
        <p:spPr>
          <a:xfrm>
            <a:off x="5476461" y="2914650"/>
            <a:ext cx="6858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3CF39087-4217-A859-6DDD-D9B9EE89A80A}"/>
              </a:ext>
            </a:extLst>
          </p:cNvPr>
          <p:cNvCxnSpPr>
            <a:cxnSpLocks/>
            <a:stCxn id="9" idx="7"/>
          </p:cNvCxnSpPr>
          <p:nvPr/>
        </p:nvCxnSpPr>
        <p:spPr>
          <a:xfrm flipV="1">
            <a:off x="7259773" y="2847975"/>
            <a:ext cx="10055" cy="751810"/>
          </a:xfrm>
          <a:prstGeom prst="line">
            <a:avLst/>
          </a:prstGeom>
        </p:spPr>
        <p:style>
          <a:lnRef idx="1">
            <a:schemeClr val="accent1"/>
          </a:lnRef>
          <a:fillRef idx="0">
            <a:schemeClr val="accent1"/>
          </a:fillRef>
          <a:effectRef idx="0">
            <a:schemeClr val="accent1"/>
          </a:effectRef>
          <a:fontRef idx="minor">
            <a:schemeClr val="tx1"/>
          </a:fontRef>
        </p:style>
      </p:cxnSp>
      <p:sp>
        <p:nvSpPr>
          <p:cNvPr id="18" name="Ovale 17">
            <a:extLst>
              <a:ext uri="{FF2B5EF4-FFF2-40B4-BE49-F238E27FC236}">
                <a16:creationId xmlns:a16="http://schemas.microsoft.com/office/drawing/2014/main" id="{CBDE1154-8673-1BF4-95B7-4BFB78861410}"/>
              </a:ext>
            </a:extLst>
          </p:cNvPr>
          <p:cNvSpPr/>
          <p:nvPr/>
        </p:nvSpPr>
        <p:spPr>
          <a:xfrm>
            <a:off x="4985716" y="2466586"/>
            <a:ext cx="1612302" cy="8534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50" dirty="0">
                <a:solidFill>
                  <a:schemeClr val="tx1"/>
                </a:solidFill>
              </a:rPr>
              <a:t>OLEODOTTI</a:t>
            </a:r>
          </a:p>
        </p:txBody>
      </p:sp>
      <p:sp>
        <p:nvSpPr>
          <p:cNvPr id="20" name="Ovale 19">
            <a:extLst>
              <a:ext uri="{FF2B5EF4-FFF2-40B4-BE49-F238E27FC236}">
                <a16:creationId xmlns:a16="http://schemas.microsoft.com/office/drawing/2014/main" id="{BD86E262-2D42-A436-1D46-0CCFCE485F94}"/>
              </a:ext>
            </a:extLst>
          </p:cNvPr>
          <p:cNvSpPr/>
          <p:nvPr/>
        </p:nvSpPr>
        <p:spPr>
          <a:xfrm>
            <a:off x="7121386" y="2335833"/>
            <a:ext cx="1565413" cy="81526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50" dirty="0">
                <a:solidFill>
                  <a:schemeClr val="tx1"/>
                </a:solidFill>
              </a:rPr>
              <a:t>TRASPORTO</a:t>
            </a:r>
          </a:p>
        </p:txBody>
      </p:sp>
      <p:sp>
        <p:nvSpPr>
          <p:cNvPr id="21" name="Ovale 20">
            <a:extLst>
              <a:ext uri="{FF2B5EF4-FFF2-40B4-BE49-F238E27FC236}">
                <a16:creationId xmlns:a16="http://schemas.microsoft.com/office/drawing/2014/main" id="{6E3203DC-A156-4031-89A6-3CD83CB13431}"/>
              </a:ext>
            </a:extLst>
          </p:cNvPr>
          <p:cNvSpPr/>
          <p:nvPr/>
        </p:nvSpPr>
        <p:spPr>
          <a:xfrm flipH="1">
            <a:off x="4772025" y="4488784"/>
            <a:ext cx="1612300" cy="8534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50" dirty="0">
                <a:solidFill>
                  <a:schemeClr val="tx1"/>
                </a:solidFill>
              </a:rPr>
              <a:t>POMPAGGIO</a:t>
            </a:r>
          </a:p>
        </p:txBody>
      </p:sp>
      <p:sp>
        <p:nvSpPr>
          <p:cNvPr id="23" name="Ovale 22">
            <a:extLst>
              <a:ext uri="{FF2B5EF4-FFF2-40B4-BE49-F238E27FC236}">
                <a16:creationId xmlns:a16="http://schemas.microsoft.com/office/drawing/2014/main" id="{9AB746FE-BEC8-4101-70B4-D2EAE19E295C}"/>
              </a:ext>
            </a:extLst>
          </p:cNvPr>
          <p:cNvSpPr/>
          <p:nvPr/>
        </p:nvSpPr>
        <p:spPr>
          <a:xfrm>
            <a:off x="6472730" y="4846749"/>
            <a:ext cx="2366470" cy="7914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50" dirty="0">
                <a:solidFill>
                  <a:schemeClr val="tx1"/>
                </a:solidFill>
              </a:rPr>
              <a:t>IMMAGAZZINAGGIO</a:t>
            </a:r>
          </a:p>
        </p:txBody>
      </p:sp>
      <p:cxnSp>
        <p:nvCxnSpPr>
          <p:cNvPr id="26" name="Connettore 2 25">
            <a:extLst>
              <a:ext uri="{FF2B5EF4-FFF2-40B4-BE49-F238E27FC236}">
                <a16:creationId xmlns:a16="http://schemas.microsoft.com/office/drawing/2014/main" id="{5C5FB480-43A5-0EEC-3773-51B0683245BC}"/>
              </a:ext>
            </a:extLst>
          </p:cNvPr>
          <p:cNvCxnSpPr/>
          <p:nvPr/>
        </p:nvCxnSpPr>
        <p:spPr>
          <a:xfrm flipV="1">
            <a:off x="6240209" y="4347179"/>
            <a:ext cx="0" cy="26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ttore 2 27">
            <a:extLst>
              <a:ext uri="{FF2B5EF4-FFF2-40B4-BE49-F238E27FC236}">
                <a16:creationId xmlns:a16="http://schemas.microsoft.com/office/drawing/2014/main" id="{1E12D390-3CD0-94EF-CABA-D5E821940A79}"/>
              </a:ext>
            </a:extLst>
          </p:cNvPr>
          <p:cNvCxnSpPr>
            <a:cxnSpLocks/>
          </p:cNvCxnSpPr>
          <p:nvPr/>
        </p:nvCxnSpPr>
        <p:spPr>
          <a:xfrm flipH="1">
            <a:off x="5733636" y="4104134"/>
            <a:ext cx="428626" cy="5995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Immagine 3">
            <a:extLst>
              <a:ext uri="{FF2B5EF4-FFF2-40B4-BE49-F238E27FC236}">
                <a16:creationId xmlns:a16="http://schemas.microsoft.com/office/drawing/2014/main" id="{69F34E48-69CE-A694-7C6F-4C12137515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981" y="5739573"/>
            <a:ext cx="819833" cy="992067"/>
          </a:xfrm>
          <a:prstGeom prst="rect">
            <a:avLst/>
          </a:prstGeom>
        </p:spPr>
      </p:pic>
      <p:sp>
        <p:nvSpPr>
          <p:cNvPr id="25" name="CasellaDiTesto 24">
            <a:extLst>
              <a:ext uri="{FF2B5EF4-FFF2-40B4-BE49-F238E27FC236}">
                <a16:creationId xmlns:a16="http://schemas.microsoft.com/office/drawing/2014/main" id="{F6606030-2942-E9B9-EABF-3C93B66FB9C0}"/>
              </a:ext>
            </a:extLst>
          </p:cNvPr>
          <p:cNvSpPr txBox="1"/>
          <p:nvPr/>
        </p:nvSpPr>
        <p:spPr>
          <a:xfrm>
            <a:off x="176981" y="2693093"/>
            <a:ext cx="3586212" cy="1938992"/>
          </a:xfrm>
          <a:prstGeom prst="rect">
            <a:avLst/>
          </a:prstGeom>
          <a:noFill/>
        </p:spPr>
        <p:txBody>
          <a:bodyPr wrap="square">
            <a:spAutoFit/>
          </a:bodyPr>
          <a:lstStyle/>
          <a:p>
            <a:r>
              <a:rPr lang="it-IT" sz="2000" dirty="0">
                <a:latin typeface="Times New Roman" panose="02020603050405020304" pitchFamily="18" charset="0"/>
                <a:cs typeface="Times New Roman" panose="02020603050405020304" pitchFamily="18" charset="0"/>
              </a:rPr>
              <a:t>Capì  che lo sviluppo dell’area si poteva realizzare con </a:t>
            </a:r>
            <a:r>
              <a:rPr lang="it-IT" sz="2000" b="1" dirty="0">
                <a:latin typeface="Times New Roman" panose="02020603050405020304" pitchFamily="18" charset="0"/>
                <a:cs typeface="Times New Roman" panose="02020603050405020304" pitchFamily="18" charset="0"/>
              </a:rPr>
              <a:t>metodi di gestione non tradizionali</a:t>
            </a:r>
            <a:r>
              <a:rPr lang="it-IT" sz="2000" dirty="0">
                <a:latin typeface="Times New Roman" panose="02020603050405020304" pitchFamily="18" charset="0"/>
                <a:cs typeface="Times New Roman" panose="02020603050405020304" pitchFamily="18" charset="0"/>
              </a:rPr>
              <a:t>, adattando le tecniche moderne alle condizioni del territorio russo e razionalizzando l’impresa</a:t>
            </a:r>
          </a:p>
        </p:txBody>
      </p:sp>
    </p:spTree>
    <p:extLst>
      <p:ext uri="{BB962C8B-B14F-4D97-AF65-F5344CB8AC3E}">
        <p14:creationId xmlns:p14="http://schemas.microsoft.com/office/powerpoint/2010/main" val="286687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BE7675-E3BE-A56C-5498-8E36353F4032}"/>
              </a:ext>
            </a:extLst>
          </p:cNvPr>
          <p:cNvSpPr>
            <a:spLocks noGrp="1"/>
          </p:cNvSpPr>
          <p:nvPr>
            <p:ph type="title"/>
          </p:nvPr>
        </p:nvSpPr>
        <p:spPr/>
        <p:txBody>
          <a:bodyPr/>
          <a:lstStyle/>
          <a:p>
            <a:r>
              <a:rPr lang="it-IT" dirty="0"/>
              <a:t>Il primo geyser</a:t>
            </a:r>
          </a:p>
        </p:txBody>
      </p:sp>
      <p:sp>
        <p:nvSpPr>
          <p:cNvPr id="3" name="Segnaposto contenuto 2">
            <a:extLst>
              <a:ext uri="{FF2B5EF4-FFF2-40B4-BE49-F238E27FC236}">
                <a16:creationId xmlns:a16="http://schemas.microsoft.com/office/drawing/2014/main" id="{A82459B2-7587-25E8-8411-1B13A5F03046}"/>
              </a:ext>
            </a:extLst>
          </p:cNvPr>
          <p:cNvSpPr>
            <a:spLocks noGrp="1"/>
          </p:cNvSpPr>
          <p:nvPr>
            <p:ph sz="half" idx="1"/>
          </p:nvPr>
        </p:nvSpPr>
        <p:spPr/>
        <p:txBody>
          <a:bodyPr/>
          <a:lstStyle/>
          <a:p>
            <a:r>
              <a:rPr lang="it-IT" dirty="0"/>
              <a:t>Solo nel 1881 L. Nobel accese il primo geyser il n.25 che per 6 mesi produsse 4000 tonnellate al giorno di petrolio</a:t>
            </a:r>
          </a:p>
          <a:p>
            <a:r>
              <a:rPr lang="it-IT" dirty="0">
                <a:hlinkClick r:id="rId2"/>
              </a:rPr>
              <a:t>https://youtu.be/1upRlyQ4TTY</a:t>
            </a:r>
            <a:endParaRPr lang="it-IT" dirty="0"/>
          </a:p>
          <a:p>
            <a:endParaRPr lang="it-IT" dirty="0"/>
          </a:p>
          <a:p>
            <a:endParaRPr lang="it-IT" dirty="0"/>
          </a:p>
        </p:txBody>
      </p:sp>
      <p:sp>
        <p:nvSpPr>
          <p:cNvPr id="4" name="Segnaposto contenuto 3">
            <a:extLst>
              <a:ext uri="{FF2B5EF4-FFF2-40B4-BE49-F238E27FC236}">
                <a16:creationId xmlns:a16="http://schemas.microsoft.com/office/drawing/2014/main" id="{78C6E217-CB14-8150-C3BE-156DDFE302B7}"/>
              </a:ext>
            </a:extLst>
          </p:cNvPr>
          <p:cNvSpPr>
            <a:spLocks noGrp="1"/>
          </p:cNvSpPr>
          <p:nvPr>
            <p:ph sz="half" idx="2"/>
          </p:nvPr>
        </p:nvSpPr>
        <p:spPr/>
        <p:txBody>
          <a:bodyPr>
            <a:normAutofit/>
          </a:bodyPr>
          <a:lstStyle/>
          <a:p>
            <a:r>
              <a:rPr lang="it-IT" sz="1600" dirty="0"/>
              <a:t>Nel 1893 è l’anno del boom della crescita di richieste di petrolio ai Nobel</a:t>
            </a:r>
          </a:p>
          <a:p>
            <a:r>
              <a:rPr lang="it-IT" sz="1600" dirty="0"/>
              <a:t>La Russia diventerà il maggiore produttore del mondo</a:t>
            </a:r>
          </a:p>
          <a:p>
            <a:r>
              <a:rPr lang="it-IT" sz="1600" dirty="0"/>
              <a:t>Dal 1897 i campi intorno Baku produrranno il 45% di petrolio del mondo ed il 23% di Kerosene</a:t>
            </a:r>
          </a:p>
          <a:p>
            <a:r>
              <a:rPr lang="it-IT" sz="1600" dirty="0"/>
              <a:t>I Nobel domineranno anche il mercato dei trasporti</a:t>
            </a:r>
          </a:p>
        </p:txBody>
      </p:sp>
    </p:spTree>
    <p:extLst>
      <p:ext uri="{BB962C8B-B14F-4D97-AF65-F5344CB8AC3E}">
        <p14:creationId xmlns:p14="http://schemas.microsoft.com/office/powerpoint/2010/main" val="3384225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0FC939C8-D59A-29B1-3328-D71E5B630E90}"/>
              </a:ext>
            </a:extLst>
          </p:cNvPr>
          <p:cNvSpPr>
            <a:spLocks noGrp="1"/>
          </p:cNvSpPr>
          <p:nvPr>
            <p:ph type="title"/>
          </p:nvPr>
        </p:nvSpPr>
        <p:spPr/>
        <p:txBody>
          <a:bodyPr/>
          <a:lstStyle/>
          <a:p>
            <a:r>
              <a:rPr lang="it-IT" dirty="0"/>
              <a:t>I trasporto del petrolio a Baku</a:t>
            </a:r>
          </a:p>
        </p:txBody>
      </p:sp>
      <p:sp>
        <p:nvSpPr>
          <p:cNvPr id="7" name="Segnaposto contenuto 6">
            <a:extLst>
              <a:ext uri="{FF2B5EF4-FFF2-40B4-BE49-F238E27FC236}">
                <a16:creationId xmlns:a16="http://schemas.microsoft.com/office/drawing/2014/main" id="{DE1DF489-3F19-F893-3418-1D4F67E5DAB7}"/>
              </a:ext>
            </a:extLst>
          </p:cNvPr>
          <p:cNvSpPr>
            <a:spLocks noGrp="1"/>
          </p:cNvSpPr>
          <p:nvPr>
            <p:ph sz="half" idx="1"/>
          </p:nvPr>
        </p:nvSpPr>
        <p:spPr>
          <a:xfrm>
            <a:off x="457200" y="1600200"/>
            <a:ext cx="3250705" cy="4525963"/>
          </a:xfrm>
        </p:spPr>
        <p:txBody>
          <a:bodyPr>
            <a:normAutofit/>
          </a:bodyPr>
          <a:lstStyle/>
          <a:p>
            <a:pPr marL="0" indent="0">
              <a:buNone/>
            </a:pPr>
            <a:r>
              <a:rPr lang="it-IT" sz="2200" dirty="0">
                <a:latin typeface="Times New Roman" panose="02020603050405020304" pitchFamily="18" charset="0"/>
                <a:cs typeface="Times New Roman" panose="02020603050405020304" pitchFamily="18" charset="0"/>
              </a:rPr>
              <a:t>Le </a:t>
            </a:r>
            <a:r>
              <a:rPr lang="it-IT" sz="2200" b="1" dirty="0" err="1">
                <a:latin typeface="Times New Roman" panose="02020603050405020304" pitchFamily="18" charset="0"/>
                <a:cs typeface="Times New Roman" panose="02020603050405020304" pitchFamily="18" charset="0"/>
              </a:rPr>
              <a:t>arbas</a:t>
            </a:r>
            <a:r>
              <a:rPr lang="it-IT" sz="2200" dirty="0">
                <a:latin typeface="Times New Roman" panose="02020603050405020304" pitchFamily="18" charset="0"/>
                <a:cs typeface="Times New Roman" panose="02020603050405020304" pitchFamily="18" charset="0"/>
              </a:rPr>
              <a:t>  avevano trasportato petrolio per anni</a:t>
            </a:r>
          </a:p>
          <a:p>
            <a:pPr marL="0" indent="0">
              <a:buNone/>
            </a:pPr>
            <a:r>
              <a:rPr lang="it-IT" sz="2200" dirty="0">
                <a:latin typeface="Times New Roman" panose="02020603050405020304" pitchFamily="18" charset="0"/>
                <a:cs typeface="Times New Roman" panose="02020603050405020304" pitchFamily="18" charset="0"/>
              </a:rPr>
              <a:t>Molto inefficienti e insicure</a:t>
            </a:r>
          </a:p>
          <a:p>
            <a:pPr marL="0" indent="0">
              <a:buNone/>
            </a:pPr>
            <a:r>
              <a:rPr lang="it-IT" sz="2200" dirty="0">
                <a:latin typeface="Times New Roman" panose="02020603050405020304" pitchFamily="18" charset="0"/>
                <a:cs typeface="Times New Roman" panose="02020603050405020304" pitchFamily="18" charset="0"/>
              </a:rPr>
              <a:t>Creavano lavoro per molti trasportatori</a:t>
            </a:r>
          </a:p>
          <a:p>
            <a:pPr marL="0" indent="0">
              <a:buNone/>
            </a:pPr>
            <a:r>
              <a:rPr lang="it-IT" sz="2200" dirty="0">
                <a:latin typeface="Times New Roman" panose="02020603050405020304" pitchFamily="18" charset="0"/>
                <a:cs typeface="Times New Roman" panose="02020603050405020304" pitchFamily="18" charset="0"/>
              </a:rPr>
              <a:t>L’idea di trasportare il petrolio in tubi risultava misteriosa per i governanti</a:t>
            </a:r>
          </a:p>
          <a:p>
            <a:endParaRPr lang="it-IT" dirty="0"/>
          </a:p>
        </p:txBody>
      </p:sp>
      <p:pic>
        <p:nvPicPr>
          <p:cNvPr id="10" name="Segnaposto contenuto 9">
            <a:extLst>
              <a:ext uri="{FF2B5EF4-FFF2-40B4-BE49-F238E27FC236}">
                <a16:creationId xmlns:a16="http://schemas.microsoft.com/office/drawing/2014/main" id="{C3BD1A17-3FDB-05DC-0B49-42B22B26F75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139952" y="3369538"/>
            <a:ext cx="4732814" cy="3225325"/>
          </a:xfrm>
        </p:spPr>
      </p:pic>
      <p:pic>
        <p:nvPicPr>
          <p:cNvPr id="11" name="Segnaposto contenuto 5">
            <a:extLst>
              <a:ext uri="{FF2B5EF4-FFF2-40B4-BE49-F238E27FC236}">
                <a16:creationId xmlns:a16="http://schemas.microsoft.com/office/drawing/2014/main" id="{F6271A20-E01D-7A86-9191-03581FE3C3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8187" y="1600200"/>
            <a:ext cx="3096344" cy="1930688"/>
          </a:xfrm>
          <a:prstGeom prst="rect">
            <a:avLst/>
          </a:prstGeom>
        </p:spPr>
      </p:pic>
      <p:pic>
        <p:nvPicPr>
          <p:cNvPr id="2" name="Immagine 1">
            <a:extLst>
              <a:ext uri="{FF2B5EF4-FFF2-40B4-BE49-F238E27FC236}">
                <a16:creationId xmlns:a16="http://schemas.microsoft.com/office/drawing/2014/main" id="{395F888B-31EC-E31E-AF65-3BEA1A9331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5554663"/>
            <a:ext cx="902775" cy="1143000"/>
          </a:xfrm>
          <a:prstGeom prst="rect">
            <a:avLst/>
          </a:prstGeom>
        </p:spPr>
      </p:pic>
    </p:spTree>
    <p:extLst>
      <p:ext uri="{BB962C8B-B14F-4D97-AF65-F5344CB8AC3E}">
        <p14:creationId xmlns:p14="http://schemas.microsoft.com/office/powerpoint/2010/main" val="1024035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18B3BC-0A6D-81D2-F964-FBE97A10BB3F}"/>
              </a:ext>
            </a:extLst>
          </p:cNvPr>
          <p:cNvSpPr>
            <a:spLocks noGrp="1"/>
          </p:cNvSpPr>
          <p:nvPr>
            <p:ph type="title"/>
          </p:nvPr>
        </p:nvSpPr>
        <p:spPr/>
        <p:txBody>
          <a:bodyPr>
            <a:normAutofit/>
          </a:bodyPr>
          <a:lstStyle/>
          <a:p>
            <a:r>
              <a:rPr lang="it-IT" sz="2800" b="1" dirty="0">
                <a:latin typeface="Times New Roman" panose="02020603050405020304" pitchFamily="18" charset="0"/>
                <a:cs typeface="Times New Roman" panose="02020603050405020304" pitchFamily="18" charset="0"/>
              </a:rPr>
              <a:t>Dai carri cisterna ai Vagoni ferroviari</a:t>
            </a:r>
          </a:p>
        </p:txBody>
      </p:sp>
      <p:sp>
        <p:nvSpPr>
          <p:cNvPr id="3" name="Segnaposto contenuto 2">
            <a:extLst>
              <a:ext uri="{FF2B5EF4-FFF2-40B4-BE49-F238E27FC236}">
                <a16:creationId xmlns:a16="http://schemas.microsoft.com/office/drawing/2014/main" id="{D4D6DE42-25C4-A46B-D3FE-3418BF777F58}"/>
              </a:ext>
            </a:extLst>
          </p:cNvPr>
          <p:cNvSpPr>
            <a:spLocks noGrp="1"/>
          </p:cNvSpPr>
          <p:nvPr>
            <p:ph sz="half" idx="1"/>
          </p:nvPr>
        </p:nvSpPr>
        <p:spPr>
          <a:xfrm>
            <a:off x="457200" y="1600200"/>
            <a:ext cx="3754760" cy="4525963"/>
          </a:xfrm>
        </p:spPr>
        <p:txBody>
          <a:bodyPr>
            <a:normAutofit/>
          </a:bodyPr>
          <a:lstStyle/>
          <a:p>
            <a:pPr marL="0" indent="0">
              <a:buNone/>
            </a:pPr>
            <a:r>
              <a:rPr lang="it-IT" sz="2400" dirty="0">
                <a:latin typeface="Times New Roman" panose="02020603050405020304" pitchFamily="18" charset="0"/>
                <a:cs typeface="Times New Roman" panose="02020603050405020304" pitchFamily="18" charset="0"/>
              </a:rPr>
              <a:t>Riuscì a far costruire 100 vagoni cisterna che portavano petrolio da </a:t>
            </a:r>
            <a:r>
              <a:rPr lang="it-IT" sz="2400" dirty="0" err="1">
                <a:latin typeface="Times New Roman" panose="02020603050405020304" pitchFamily="18" charset="0"/>
                <a:cs typeface="Times New Roman" panose="02020603050405020304" pitchFamily="18" charset="0"/>
              </a:rPr>
              <a:t>Tsarisin</a:t>
            </a:r>
            <a:r>
              <a:rPr lang="it-IT" sz="2400" dirty="0">
                <a:latin typeface="Times New Roman" panose="02020603050405020304" pitchFamily="18" charset="0"/>
                <a:cs typeface="Times New Roman" panose="02020603050405020304" pitchFamily="18" charset="0"/>
              </a:rPr>
              <a:t>( Stalingrado) a San Pietroburgo, ed anche diverse linee ferroviarie, con stazioni di deposito e smistamento</a:t>
            </a:r>
          </a:p>
          <a:p>
            <a:pPr marL="0" indent="0">
              <a:buNone/>
            </a:pPr>
            <a:r>
              <a:rPr lang="it-IT" sz="2400" dirty="0">
                <a:latin typeface="Times New Roman" panose="02020603050405020304" pitchFamily="18" charset="0"/>
                <a:cs typeface="Times New Roman" panose="02020603050405020304" pitchFamily="18" charset="0"/>
              </a:rPr>
              <a:t> Il trasporto per terra era conveniente durante il duro inverno russo</a:t>
            </a:r>
          </a:p>
        </p:txBody>
      </p:sp>
      <p:pic>
        <p:nvPicPr>
          <p:cNvPr id="5" name="Segnaposto contenuto 7">
            <a:extLst>
              <a:ext uri="{FF2B5EF4-FFF2-40B4-BE49-F238E27FC236}">
                <a16:creationId xmlns:a16="http://schemas.microsoft.com/office/drawing/2014/main" id="{39A8D97E-1F2E-B72B-E94A-6D68BAA4BA6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5800" y="1772816"/>
            <a:ext cx="4191000" cy="3385274"/>
          </a:xfrm>
        </p:spPr>
      </p:pic>
    </p:spTree>
    <p:extLst>
      <p:ext uri="{BB962C8B-B14F-4D97-AF65-F5344CB8AC3E}">
        <p14:creationId xmlns:p14="http://schemas.microsoft.com/office/powerpoint/2010/main" val="2757697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F7B771-18FD-C235-CA92-52C00F2AF4AA}"/>
              </a:ext>
            </a:extLst>
          </p:cNvPr>
          <p:cNvSpPr>
            <a:spLocks noGrp="1"/>
          </p:cNvSpPr>
          <p:nvPr>
            <p:ph type="title"/>
          </p:nvPr>
        </p:nvSpPr>
        <p:spPr/>
        <p:txBody>
          <a:bodyPr>
            <a:normAutofit/>
          </a:bodyPr>
          <a:lstStyle/>
          <a:p>
            <a:r>
              <a:rPr lang="it-IT" sz="3200" b="1" dirty="0">
                <a:latin typeface="Times New Roman" panose="02020603050405020304" pitchFamily="18" charset="0"/>
                <a:cs typeface="Times New Roman" panose="02020603050405020304" pitchFamily="18" charset="0"/>
              </a:rPr>
              <a:t>Gli oleodotti</a:t>
            </a:r>
          </a:p>
        </p:txBody>
      </p:sp>
      <p:sp>
        <p:nvSpPr>
          <p:cNvPr id="3" name="Segnaposto contenuto 2">
            <a:extLst>
              <a:ext uri="{FF2B5EF4-FFF2-40B4-BE49-F238E27FC236}">
                <a16:creationId xmlns:a16="http://schemas.microsoft.com/office/drawing/2014/main" id="{688B3580-253F-066D-73BF-F5C6E8ED1CC5}"/>
              </a:ext>
            </a:extLst>
          </p:cNvPr>
          <p:cNvSpPr>
            <a:spLocks noGrp="1"/>
          </p:cNvSpPr>
          <p:nvPr>
            <p:ph sz="half" idx="1"/>
          </p:nvPr>
        </p:nvSpPr>
        <p:spPr>
          <a:xfrm>
            <a:off x="457200" y="1600200"/>
            <a:ext cx="3610744" cy="3864011"/>
          </a:xfrm>
        </p:spPr>
        <p:txBody>
          <a:bodyPr>
            <a:normAutofit/>
          </a:bodyPr>
          <a:lstStyle/>
          <a:p>
            <a:pPr marL="0" indent="0">
              <a:buNone/>
            </a:pPr>
            <a:r>
              <a:rPr lang="it-IT" sz="2000" kern="0"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2000" kern="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P</a:t>
            </a:r>
            <a:r>
              <a:rPr lang="it-IT" sz="2000" kern="0"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otevano essere costruiti  simili a quelli della Pennsylvania </a:t>
            </a:r>
          </a:p>
          <a:p>
            <a:pPr marL="0" indent="0">
              <a:buNone/>
            </a:pPr>
            <a:r>
              <a:rPr lang="it-IT" sz="2000" kern="0"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2000" b="1" kern="0"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Ludwig</a:t>
            </a:r>
            <a:r>
              <a:rPr lang="it-IT" sz="2000" kern="0"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 </a:t>
            </a:r>
          </a:p>
          <a:p>
            <a:pPr marL="0" indent="0">
              <a:buNone/>
            </a:pPr>
            <a:r>
              <a:rPr lang="it-IT" sz="2000" kern="0"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a Pietroburgo fece il progetto, e ordinò le tubature necessarie </a:t>
            </a:r>
            <a:endParaRPr lang="it-IT" sz="2000" kern="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it-IT" sz="2000" kern="0"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riuscì a superar i divieti burocratici per installare tubi sotto terra.</a:t>
            </a:r>
          </a:p>
          <a:p>
            <a:pPr marL="0" indent="0">
              <a:buNone/>
            </a:pPr>
            <a:r>
              <a:rPr lang="it-IT" sz="2000" kern="0"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it-IT" altLang="it-IT" sz="2000" b="0" i="0" u="none" strike="noStrike" cap="none" normalizeH="0" baseline="0" dirty="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realizzò 326 oleodotti separati in 70 miglia.</a:t>
            </a:r>
            <a:r>
              <a:rPr kumimoji="0" lang="it-IT" altLang="it-IT"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endParaRPr lang="it-IT" dirty="0"/>
          </a:p>
        </p:txBody>
      </p:sp>
      <p:sp>
        <p:nvSpPr>
          <p:cNvPr id="7" name="CasellaDiTesto 6">
            <a:extLst>
              <a:ext uri="{FF2B5EF4-FFF2-40B4-BE49-F238E27FC236}">
                <a16:creationId xmlns:a16="http://schemas.microsoft.com/office/drawing/2014/main" id="{4D3443E6-4683-4F56-354F-89234A554B61}"/>
              </a:ext>
            </a:extLst>
          </p:cNvPr>
          <p:cNvSpPr txBox="1"/>
          <p:nvPr/>
        </p:nvSpPr>
        <p:spPr>
          <a:xfrm flipH="1">
            <a:off x="4932039" y="4817880"/>
            <a:ext cx="3741643" cy="646331"/>
          </a:xfrm>
          <a:prstGeom prst="rect">
            <a:avLst/>
          </a:prstGeom>
          <a:noFill/>
        </p:spPr>
        <p:txBody>
          <a:bodyPr wrap="square" rtlCol="0">
            <a:spAutoFit/>
          </a:bodyPr>
          <a:lstStyle/>
          <a:p>
            <a:r>
              <a:rPr lang="it-IT" i="1" dirty="0"/>
              <a:t>Il primo oleodotto tra i giacimenti </a:t>
            </a:r>
            <a:r>
              <a:rPr lang="it-IT" i="1" dirty="0" err="1"/>
              <a:t>Balkhani</a:t>
            </a:r>
            <a:r>
              <a:rPr lang="it-IT" i="1" dirty="0"/>
              <a:t> e la raffineria in città</a:t>
            </a:r>
          </a:p>
        </p:txBody>
      </p:sp>
      <p:pic>
        <p:nvPicPr>
          <p:cNvPr id="9" name="Segnaposto contenuto 8">
            <a:extLst>
              <a:ext uri="{FF2B5EF4-FFF2-40B4-BE49-F238E27FC236}">
                <a16:creationId xmlns:a16="http://schemas.microsoft.com/office/drawing/2014/main" id="{27E0F47A-A88E-C273-DE70-91A379EE9CD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4964" y="1600200"/>
            <a:ext cx="3725072" cy="4525963"/>
          </a:xfrm>
        </p:spPr>
      </p:pic>
      <p:pic>
        <p:nvPicPr>
          <p:cNvPr id="4" name="Immagine 3">
            <a:extLst>
              <a:ext uri="{FF2B5EF4-FFF2-40B4-BE49-F238E27FC236}">
                <a16:creationId xmlns:a16="http://schemas.microsoft.com/office/drawing/2014/main" id="{BC779BE1-1117-08B4-AF3A-80C6AD798D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5554663"/>
            <a:ext cx="902775" cy="1143000"/>
          </a:xfrm>
          <a:prstGeom prst="rect">
            <a:avLst/>
          </a:prstGeom>
        </p:spPr>
      </p:pic>
    </p:spTree>
    <p:extLst>
      <p:ext uri="{BB962C8B-B14F-4D97-AF65-F5344CB8AC3E}">
        <p14:creationId xmlns:p14="http://schemas.microsoft.com/office/powerpoint/2010/main" val="1343782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311189-749D-ECAD-8D89-5E2406400751}"/>
              </a:ext>
            </a:extLst>
          </p:cNvPr>
          <p:cNvSpPr>
            <a:spLocks noGrp="1"/>
          </p:cNvSpPr>
          <p:nvPr>
            <p:ph type="title"/>
          </p:nvPr>
        </p:nvSpPr>
        <p:spPr/>
        <p:txBody>
          <a:bodyPr>
            <a:normAutofit/>
          </a:bodyPr>
          <a:lstStyle/>
          <a:p>
            <a:r>
              <a:rPr lang="it-IT" sz="3100" b="1" dirty="0">
                <a:latin typeface="Times New Roman" panose="02020603050405020304" pitchFamily="18" charset="0"/>
                <a:cs typeface="Times New Roman" panose="02020603050405020304" pitchFamily="18" charset="0"/>
              </a:rPr>
              <a:t>Il primo oleodotto </a:t>
            </a:r>
            <a:br>
              <a:rPr lang="it-IT" dirty="0"/>
            </a:br>
            <a:r>
              <a:rPr lang="it-IT" sz="2700" i="1" dirty="0">
                <a:latin typeface="Times New Roman" panose="02020603050405020304" pitchFamily="18" charset="0"/>
                <a:cs typeface="Times New Roman" panose="02020603050405020304" pitchFamily="18" charset="0"/>
              </a:rPr>
              <a:t>tra i giacimenti </a:t>
            </a:r>
            <a:r>
              <a:rPr lang="it-IT" sz="2700" i="1" dirty="0" err="1">
                <a:latin typeface="Times New Roman" panose="02020603050405020304" pitchFamily="18" charset="0"/>
                <a:cs typeface="Times New Roman" panose="02020603050405020304" pitchFamily="18" charset="0"/>
              </a:rPr>
              <a:t>Balkhani</a:t>
            </a:r>
            <a:r>
              <a:rPr lang="it-IT" sz="2700" i="1" dirty="0">
                <a:latin typeface="Times New Roman" panose="02020603050405020304" pitchFamily="18" charset="0"/>
                <a:cs typeface="Times New Roman" panose="02020603050405020304" pitchFamily="18" charset="0"/>
              </a:rPr>
              <a:t> e la raffineria in città</a:t>
            </a:r>
          </a:p>
        </p:txBody>
      </p:sp>
      <p:pic>
        <p:nvPicPr>
          <p:cNvPr id="2050" name="Picture 2">
            <a:extLst>
              <a:ext uri="{FF2B5EF4-FFF2-40B4-BE49-F238E27FC236}">
                <a16:creationId xmlns:a16="http://schemas.microsoft.com/office/drawing/2014/main" id="{AF3BDA0A-22E0-2340-FC67-BF0F5008241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2209767"/>
            <a:ext cx="6048672" cy="395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1631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69026F-5886-664B-BDF6-31CCE6749BF3}"/>
              </a:ext>
            </a:extLst>
          </p:cNvPr>
          <p:cNvSpPr>
            <a:spLocks noGrp="1"/>
          </p:cNvSpPr>
          <p:nvPr>
            <p:ph type="title"/>
          </p:nvPr>
        </p:nvSpPr>
        <p:spPr/>
        <p:txBody>
          <a:bodyPr>
            <a:normAutofit/>
          </a:bodyPr>
          <a:lstStyle/>
          <a:p>
            <a:r>
              <a:rPr lang="it-IT" sz="2800" b="1" dirty="0">
                <a:latin typeface="Times New Roman" panose="02020603050405020304" pitchFamily="18" charset="0"/>
                <a:cs typeface="Times New Roman" panose="02020603050405020304" pitchFamily="18" charset="0"/>
              </a:rPr>
              <a:t>Chiatte cisterna e  petroliere</a:t>
            </a:r>
            <a:br>
              <a:rPr lang="it-IT" sz="2800" dirty="0">
                <a:latin typeface="Times New Roman" panose="02020603050405020304" pitchFamily="18" charset="0"/>
                <a:cs typeface="Times New Roman" panose="02020603050405020304" pitchFamily="18" charset="0"/>
              </a:rPr>
            </a:br>
            <a:r>
              <a:rPr lang="it-IT" sz="2800" i="1" dirty="0">
                <a:latin typeface="Times New Roman" panose="02020603050405020304" pitchFamily="18" charset="0"/>
                <a:cs typeface="Times New Roman" panose="02020603050405020304" pitchFamily="18" charset="0"/>
              </a:rPr>
              <a:t>Le vie di acqua</a:t>
            </a:r>
          </a:p>
        </p:txBody>
      </p:sp>
      <p:sp>
        <p:nvSpPr>
          <p:cNvPr id="5" name="Segnaposto contenuto 4">
            <a:extLst>
              <a:ext uri="{FF2B5EF4-FFF2-40B4-BE49-F238E27FC236}">
                <a16:creationId xmlns:a16="http://schemas.microsoft.com/office/drawing/2014/main" id="{8A98B0EA-F906-B9E8-C9B9-4C9049B34E92}"/>
              </a:ext>
            </a:extLst>
          </p:cNvPr>
          <p:cNvSpPr>
            <a:spLocks noGrp="1"/>
          </p:cNvSpPr>
          <p:nvPr>
            <p:ph sz="half" idx="1"/>
          </p:nvPr>
        </p:nvSpPr>
        <p:spPr>
          <a:xfrm>
            <a:off x="457200" y="2132856"/>
            <a:ext cx="3250704" cy="2952328"/>
          </a:xfrm>
        </p:spPr>
        <p:txBody>
          <a:bodyPr>
            <a:normAutofit/>
          </a:bodyPr>
          <a:lstStyle/>
          <a:p>
            <a:pPr marL="0" indent="0">
              <a:buNone/>
            </a:pPr>
            <a:r>
              <a:rPr lang="it-IT" sz="1800" kern="0"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Cominciò a sperimentare con chiatte caricate di carburante. Perdevano ma poco fino a che il livello di liquido rimaneva a livello dell’acqua. Questo dimostrava che la parete esterna del </a:t>
            </a:r>
            <a:r>
              <a:rPr lang="it-IT" sz="1800" kern="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serbatoio</a:t>
            </a:r>
            <a:r>
              <a:rPr lang="it-IT" sz="1800" kern="0"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doveva essere usata come guscio  del contenitore d’olio</a:t>
            </a:r>
            <a:endParaRPr lang="it-IT" dirty="0">
              <a:latin typeface="Times New Roman" panose="02020603050405020304" pitchFamily="18" charset="0"/>
              <a:cs typeface="Times New Roman" panose="02020603050405020304" pitchFamily="18" charset="0"/>
            </a:endParaRPr>
          </a:p>
        </p:txBody>
      </p:sp>
      <p:pic>
        <p:nvPicPr>
          <p:cNvPr id="8" name="Segnaposto contenuto 7">
            <a:extLst>
              <a:ext uri="{FF2B5EF4-FFF2-40B4-BE49-F238E27FC236}">
                <a16:creationId xmlns:a16="http://schemas.microsoft.com/office/drawing/2014/main" id="{1DA3FB3E-9C19-5670-D289-A6B141CF0E8B}"/>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995936" y="1700808"/>
            <a:ext cx="4896544" cy="4154507"/>
          </a:xfrm>
        </p:spPr>
      </p:pic>
      <p:pic>
        <p:nvPicPr>
          <p:cNvPr id="3" name="Immagine 2">
            <a:extLst>
              <a:ext uri="{FF2B5EF4-FFF2-40B4-BE49-F238E27FC236}">
                <a16:creationId xmlns:a16="http://schemas.microsoft.com/office/drawing/2014/main" id="{2028B991-FBA2-9A06-E688-7C4E066C2A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5554663"/>
            <a:ext cx="902775" cy="1143000"/>
          </a:xfrm>
          <a:prstGeom prst="rect">
            <a:avLst/>
          </a:prstGeom>
        </p:spPr>
      </p:pic>
    </p:spTree>
    <p:extLst>
      <p:ext uri="{BB962C8B-B14F-4D97-AF65-F5344CB8AC3E}">
        <p14:creationId xmlns:p14="http://schemas.microsoft.com/office/powerpoint/2010/main" val="2715386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2612E6-15DB-647E-A683-420B067E7F2D}"/>
              </a:ext>
            </a:extLst>
          </p:cNvPr>
          <p:cNvSpPr>
            <a:spLocks noGrp="1"/>
          </p:cNvSpPr>
          <p:nvPr>
            <p:ph type="title"/>
          </p:nvPr>
        </p:nvSpPr>
        <p:spPr/>
        <p:txBody>
          <a:bodyPr>
            <a:normAutofit fontScale="90000"/>
          </a:bodyPr>
          <a:lstStyle/>
          <a:p>
            <a:r>
              <a:rPr lang="it-IT" sz="4800" b="1" dirty="0">
                <a:latin typeface="Times New Roman" panose="02020603050405020304" pitchFamily="18" charset="0"/>
                <a:cs typeface="Times New Roman" panose="02020603050405020304" pitchFamily="18" charset="0"/>
              </a:rPr>
              <a:t> </a:t>
            </a:r>
            <a:r>
              <a:rPr lang="it-IT" sz="2700" b="1" dirty="0" err="1">
                <a:latin typeface="Times New Roman" panose="02020603050405020304" pitchFamily="18" charset="0"/>
                <a:cs typeface="Times New Roman" panose="02020603050405020304" pitchFamily="18" charset="0"/>
              </a:rPr>
              <a:t>Zoroaster</a:t>
            </a:r>
            <a:br>
              <a:rPr lang="it-IT" sz="2700" dirty="0">
                <a:latin typeface="Times New Roman" panose="02020603050405020304" pitchFamily="18" charset="0"/>
                <a:cs typeface="Times New Roman" panose="02020603050405020304" pitchFamily="18" charset="0"/>
              </a:rPr>
            </a:br>
            <a:r>
              <a:rPr lang="it-IT" sz="2700" i="1" dirty="0">
                <a:latin typeface="Times New Roman" panose="02020603050405020304" pitchFamily="18" charset="0"/>
                <a:cs typeface="Times New Roman" panose="02020603050405020304" pitchFamily="18" charset="0"/>
              </a:rPr>
              <a:t>La prima petroliera del mondo disegnata  da Ludvig Nobel</a:t>
            </a:r>
            <a:endParaRPr lang="it-IT" sz="2700" dirty="0"/>
          </a:p>
        </p:txBody>
      </p:sp>
      <p:sp>
        <p:nvSpPr>
          <p:cNvPr id="4" name="Segnaposto contenuto 3">
            <a:extLst>
              <a:ext uri="{FF2B5EF4-FFF2-40B4-BE49-F238E27FC236}">
                <a16:creationId xmlns:a16="http://schemas.microsoft.com/office/drawing/2014/main" id="{31D0EEDA-250B-3F1B-B8BB-76D95DEFD961}"/>
              </a:ext>
            </a:extLst>
          </p:cNvPr>
          <p:cNvSpPr>
            <a:spLocks noGrp="1"/>
          </p:cNvSpPr>
          <p:nvPr>
            <p:ph sz="half" idx="2"/>
          </p:nvPr>
        </p:nvSpPr>
        <p:spPr>
          <a:xfrm>
            <a:off x="5652120" y="2276872"/>
            <a:ext cx="3034680" cy="3849291"/>
          </a:xfrm>
        </p:spPr>
        <p:txBody>
          <a:bodyPr>
            <a:normAutofit lnSpcReduction="10000"/>
          </a:bodyPr>
          <a:lstStyle/>
          <a:p>
            <a:pPr marL="0" indent="0">
              <a:buNone/>
            </a:pPr>
            <a:r>
              <a:rPr lang="it-IT" sz="2000" dirty="0">
                <a:latin typeface="Times New Roman" panose="02020603050405020304" pitchFamily="18" charset="0"/>
                <a:cs typeface="Times New Roman" panose="02020603050405020304" pitchFamily="18" charset="0"/>
              </a:rPr>
              <a:t>Il motore al centro della nave</a:t>
            </a:r>
          </a:p>
          <a:p>
            <a:pPr marL="0" indent="0">
              <a:buNone/>
            </a:pPr>
            <a:r>
              <a:rPr lang="it-IT" sz="2000" dirty="0">
                <a:latin typeface="Times New Roman" panose="02020603050405020304" pitchFamily="18" charset="0"/>
                <a:cs typeface="Times New Roman" panose="02020603050405020304" pitchFamily="18" charset="0"/>
              </a:rPr>
              <a:t>Le cisterne nella stiva collegate con tubi</a:t>
            </a:r>
          </a:p>
          <a:p>
            <a:pPr marL="0" indent="0">
              <a:buNone/>
            </a:pPr>
            <a:r>
              <a:rPr lang="it-IT" sz="2000" dirty="0">
                <a:latin typeface="Times New Roman" panose="02020603050405020304" pitchFamily="18" charset="0"/>
                <a:cs typeface="Times New Roman" panose="02020603050405020304" pitchFamily="18" charset="0"/>
              </a:rPr>
              <a:t>Divenne il fiore all’occhiello della marina </a:t>
            </a:r>
            <a:r>
              <a:rPr lang="it-IT" sz="2000" dirty="0" err="1">
                <a:latin typeface="Times New Roman" panose="02020603050405020304" pitchFamily="18" charset="0"/>
                <a:cs typeface="Times New Roman" panose="02020603050405020304" pitchFamily="18" charset="0"/>
              </a:rPr>
              <a:t>mecantile</a:t>
            </a:r>
            <a:r>
              <a:rPr lang="it-IT" sz="2000" dirty="0">
                <a:latin typeface="Times New Roman" panose="02020603050405020304" pitchFamily="18" charset="0"/>
                <a:cs typeface="Times New Roman" panose="02020603050405020304" pitchFamily="18" charset="0"/>
              </a:rPr>
              <a:t> russa</a:t>
            </a:r>
          </a:p>
          <a:p>
            <a:pPr marL="0" indent="0">
              <a:buNone/>
            </a:pPr>
            <a:r>
              <a:rPr lang="it-IT" sz="2000" dirty="0">
                <a:solidFill>
                  <a:srgbClr val="FF0000"/>
                </a:solidFill>
                <a:latin typeface="Times New Roman" panose="02020603050405020304" pitchFamily="18" charset="0"/>
                <a:cs typeface="Times New Roman" panose="02020603050405020304" pitchFamily="18" charset="0"/>
              </a:rPr>
              <a:t>Ludwig non volle chiedere il brevetto</a:t>
            </a:r>
          </a:p>
          <a:p>
            <a:pPr marL="0" indent="0">
              <a:buNone/>
            </a:pPr>
            <a:r>
              <a:rPr lang="it-IT" sz="2000" dirty="0">
                <a:latin typeface="Times New Roman" panose="02020603050405020304" pitchFamily="18" charset="0"/>
                <a:cs typeface="Times New Roman" panose="02020603050405020304" pitchFamily="18" charset="0"/>
              </a:rPr>
              <a:t>Fu una invenzione importante quanto quella dinamite</a:t>
            </a:r>
          </a:p>
        </p:txBody>
      </p:sp>
      <p:pic>
        <p:nvPicPr>
          <p:cNvPr id="5" name="Segnaposto contenuto 7">
            <a:extLst>
              <a:ext uri="{FF2B5EF4-FFF2-40B4-BE49-F238E27FC236}">
                <a16:creationId xmlns:a16="http://schemas.microsoft.com/office/drawing/2014/main" id="{9A738C89-12ED-47FE-F9D8-0D29A9B7101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132856"/>
            <a:ext cx="4762872" cy="3312367"/>
          </a:xfrm>
        </p:spPr>
      </p:pic>
      <p:pic>
        <p:nvPicPr>
          <p:cNvPr id="3" name="Immagine 2">
            <a:extLst>
              <a:ext uri="{FF2B5EF4-FFF2-40B4-BE49-F238E27FC236}">
                <a16:creationId xmlns:a16="http://schemas.microsoft.com/office/drawing/2014/main" id="{9FD8FE7E-B2AB-078D-36FF-ADF4ED11EA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5" y="5603633"/>
            <a:ext cx="864096" cy="1094029"/>
          </a:xfrm>
          <a:prstGeom prst="rect">
            <a:avLst/>
          </a:prstGeom>
        </p:spPr>
      </p:pic>
    </p:spTree>
    <p:extLst>
      <p:ext uri="{BB962C8B-B14F-4D97-AF65-F5344CB8AC3E}">
        <p14:creationId xmlns:p14="http://schemas.microsoft.com/office/powerpoint/2010/main" val="30471810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777362-0397-EAF3-453C-BB050B34C559}"/>
              </a:ext>
            </a:extLst>
          </p:cNvPr>
          <p:cNvSpPr>
            <a:spLocks noGrp="1"/>
          </p:cNvSpPr>
          <p:nvPr>
            <p:ph type="title"/>
          </p:nvPr>
        </p:nvSpPr>
        <p:spPr/>
        <p:txBody>
          <a:bodyPr>
            <a:normAutofit/>
          </a:bodyPr>
          <a:lstStyle/>
          <a:p>
            <a:r>
              <a:rPr lang="it-IT" sz="2400" b="1" dirty="0" err="1">
                <a:latin typeface="Times New Roman" panose="02020603050405020304" pitchFamily="18" charset="0"/>
                <a:cs typeface="Times New Roman" panose="02020603050405020304" pitchFamily="18" charset="0"/>
              </a:rPr>
              <a:t>Branobel</a:t>
            </a:r>
            <a:r>
              <a:rPr lang="it-IT" sz="2400" b="1" dirty="0">
                <a:latin typeface="Times New Roman" panose="02020603050405020304" pitchFamily="18" charset="0"/>
                <a:cs typeface="Times New Roman" panose="02020603050405020304" pitchFamily="18" charset="0"/>
              </a:rPr>
              <a:t> </a:t>
            </a:r>
            <a:br>
              <a:rPr lang="it-IT" sz="2400" dirty="0">
                <a:latin typeface="Times New Roman" panose="02020603050405020304" pitchFamily="18" charset="0"/>
                <a:cs typeface="Times New Roman" panose="02020603050405020304" pitchFamily="18" charset="0"/>
              </a:rPr>
            </a:br>
            <a:r>
              <a:rPr lang="it-IT" sz="2400" dirty="0">
                <a:latin typeface="Times New Roman" panose="02020603050405020304" pitchFamily="18" charset="0"/>
                <a:cs typeface="Times New Roman" panose="02020603050405020304" pitchFamily="18" charset="0"/>
              </a:rPr>
              <a:t> </a:t>
            </a:r>
            <a:r>
              <a:rPr lang="it-IT" sz="2400" i="1" dirty="0">
                <a:latin typeface="Times New Roman" panose="02020603050405020304" pitchFamily="18" charset="0"/>
                <a:cs typeface="Times New Roman" panose="02020603050405020304" pitchFamily="18" charset="0"/>
              </a:rPr>
              <a:t>Compagnia fratelli Nobel per la produzione del petrolio</a:t>
            </a:r>
          </a:p>
        </p:txBody>
      </p:sp>
      <p:sp>
        <p:nvSpPr>
          <p:cNvPr id="3" name="Segnaposto contenuto 2">
            <a:extLst>
              <a:ext uri="{FF2B5EF4-FFF2-40B4-BE49-F238E27FC236}">
                <a16:creationId xmlns:a16="http://schemas.microsoft.com/office/drawing/2014/main" id="{9D507E90-8E05-2F27-6D78-BAB241F5FFE2}"/>
              </a:ext>
            </a:extLst>
          </p:cNvPr>
          <p:cNvSpPr>
            <a:spLocks noGrp="1"/>
          </p:cNvSpPr>
          <p:nvPr>
            <p:ph sz="half" idx="1"/>
          </p:nvPr>
        </p:nvSpPr>
        <p:spPr>
          <a:xfrm>
            <a:off x="1187625" y="1628801"/>
            <a:ext cx="3168352" cy="3925862"/>
          </a:xfrm>
        </p:spPr>
        <p:txBody>
          <a:bodyPr>
            <a:normAutofit fontScale="77500" lnSpcReduction="20000"/>
          </a:bodyPr>
          <a:lstStyle/>
          <a:p>
            <a:pPr marL="0" indent="0">
              <a:buNone/>
            </a:pPr>
            <a:r>
              <a:rPr lang="it-IT" sz="2300" i="0" dirty="0">
                <a:solidFill>
                  <a:srgbClr val="202122"/>
                </a:solidFill>
                <a:effectLst/>
                <a:latin typeface="Times New Roman" panose="02020603050405020304" pitchFamily="18" charset="0"/>
                <a:cs typeface="Times New Roman" panose="02020603050405020304" pitchFamily="18" charset="0"/>
              </a:rPr>
              <a:t>Nel 1879 si  forma  una società per azioni per ottenere liquidità di danaro</a:t>
            </a:r>
          </a:p>
          <a:p>
            <a:pPr marL="0" indent="0">
              <a:buNone/>
            </a:pPr>
            <a:r>
              <a:rPr lang="it-IT" sz="2300" i="0" dirty="0">
                <a:solidFill>
                  <a:srgbClr val="202122"/>
                </a:solidFill>
                <a:effectLst/>
                <a:latin typeface="Times New Roman" panose="02020603050405020304" pitchFamily="18" charset="0"/>
                <a:cs typeface="Times New Roman" panose="02020603050405020304" pitchFamily="18" charset="0"/>
              </a:rPr>
              <a:t> </a:t>
            </a:r>
            <a:r>
              <a:rPr lang="it-IT" sz="2300" dirty="0">
                <a:latin typeface="Times New Roman" panose="02020603050405020304" pitchFamily="18" charset="0"/>
                <a:cs typeface="Times New Roman" panose="02020603050405020304" pitchFamily="18" charset="0"/>
              </a:rPr>
              <a:t>Robert non condivideva questa scelta </a:t>
            </a:r>
          </a:p>
          <a:p>
            <a:pPr marL="0" indent="0">
              <a:buNone/>
            </a:pPr>
            <a:r>
              <a:rPr lang="it-IT" sz="2300" dirty="0">
                <a:solidFill>
                  <a:srgbClr val="202122"/>
                </a:solidFill>
                <a:latin typeface="Times New Roman" panose="02020603050405020304" pitchFamily="18" charset="0"/>
                <a:cs typeface="Times New Roman" panose="02020603050405020304" pitchFamily="18" charset="0"/>
              </a:rPr>
              <a:t>Alla fine del secolo XIX la sua produzione di petrolio supererà quella di tutte le altre compagnie concorrenti fino a fatturare l’8% della produzione mondiale.</a:t>
            </a:r>
          </a:p>
          <a:p>
            <a:pPr marL="0" indent="0">
              <a:buNone/>
            </a:pPr>
            <a:r>
              <a:rPr lang="it-IT" sz="2300" b="1" dirty="0">
                <a:solidFill>
                  <a:srgbClr val="202122"/>
                </a:solidFill>
                <a:latin typeface="Times New Roman" panose="02020603050405020304" pitchFamily="18" charset="0"/>
                <a:cs typeface="Times New Roman" panose="02020603050405020304" pitchFamily="18" charset="0"/>
              </a:rPr>
              <a:t> La Russia diventerà il numero 1 nella produzione mondiale di petrolio e i</a:t>
            </a:r>
            <a:r>
              <a:rPr lang="it-IT" sz="2300" dirty="0">
                <a:solidFill>
                  <a:srgbClr val="202122"/>
                </a:solidFill>
                <a:latin typeface="Times New Roman" panose="02020603050405020304" pitchFamily="18" charset="0"/>
                <a:cs typeface="Times New Roman" panose="02020603050405020304" pitchFamily="18" charset="0"/>
              </a:rPr>
              <a:t> </a:t>
            </a:r>
            <a:r>
              <a:rPr lang="it-IT" sz="2300" i="0" dirty="0">
                <a:solidFill>
                  <a:srgbClr val="202122"/>
                </a:solidFill>
                <a:effectLst/>
                <a:latin typeface="Times New Roman" panose="02020603050405020304" pitchFamily="18" charset="0"/>
                <a:cs typeface="Times New Roman" panose="02020603050405020304" pitchFamily="18" charset="0"/>
              </a:rPr>
              <a:t>Nobel saranno  tra gli uomini più ricchi del mondo.</a:t>
            </a:r>
          </a:p>
          <a:p>
            <a:pPr marL="0" indent="0">
              <a:buNone/>
            </a:pPr>
            <a:endParaRPr lang="it-IT" sz="2300" b="1" dirty="0">
              <a:solidFill>
                <a:srgbClr val="202122"/>
              </a:solidFill>
              <a:latin typeface="Times New Roman" panose="02020603050405020304" pitchFamily="18" charset="0"/>
              <a:cs typeface="Times New Roman" panose="02020603050405020304" pitchFamily="18" charset="0"/>
            </a:endParaRPr>
          </a:p>
          <a:p>
            <a:pPr marL="0" indent="0">
              <a:buNone/>
            </a:pPr>
            <a:endParaRPr lang="it-IT" sz="1900" i="1" dirty="0">
              <a:solidFill>
                <a:srgbClr val="202122"/>
              </a:solidFill>
              <a:effectLst/>
              <a:latin typeface="Times New Roman" panose="02020603050405020304" pitchFamily="18" charset="0"/>
              <a:cs typeface="Times New Roman" panose="02020603050405020304" pitchFamily="18" charset="0"/>
            </a:endParaRPr>
          </a:p>
          <a:p>
            <a:endParaRPr lang="it-IT" dirty="0"/>
          </a:p>
        </p:txBody>
      </p:sp>
      <p:pic>
        <p:nvPicPr>
          <p:cNvPr id="1026" name="Picture 2">
            <a:extLst>
              <a:ext uri="{FF2B5EF4-FFF2-40B4-BE49-F238E27FC236}">
                <a16:creationId xmlns:a16="http://schemas.microsoft.com/office/drawing/2014/main" id="{49145FBD-9E2F-5075-9DE6-97A77D4B177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529490" y="1772816"/>
            <a:ext cx="2604232" cy="3312368"/>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a:extLst>
              <a:ext uri="{FF2B5EF4-FFF2-40B4-BE49-F238E27FC236}">
                <a16:creationId xmlns:a16="http://schemas.microsoft.com/office/drawing/2014/main" id="{1CCD83A7-C9B7-C77A-90B0-6E603EC3D0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5554663"/>
            <a:ext cx="902775" cy="1143000"/>
          </a:xfrm>
          <a:prstGeom prst="rect">
            <a:avLst/>
          </a:prstGeom>
        </p:spPr>
      </p:pic>
    </p:spTree>
    <p:extLst>
      <p:ext uri="{BB962C8B-B14F-4D97-AF65-F5344CB8AC3E}">
        <p14:creationId xmlns:p14="http://schemas.microsoft.com/office/powerpoint/2010/main" val="3756842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6AE9BA-B721-E686-58E8-ADB0396F6134}"/>
              </a:ext>
            </a:extLst>
          </p:cNvPr>
          <p:cNvSpPr>
            <a:spLocks noGrp="1"/>
          </p:cNvSpPr>
          <p:nvPr>
            <p:ph type="title"/>
          </p:nvPr>
        </p:nvSpPr>
        <p:spPr>
          <a:xfrm>
            <a:off x="457200" y="313479"/>
            <a:ext cx="8229600" cy="1143000"/>
          </a:xfrm>
        </p:spPr>
        <p:txBody>
          <a:bodyPr>
            <a:normAutofit/>
          </a:bodyPr>
          <a:lstStyle/>
          <a:p>
            <a:r>
              <a:rPr lang="it-IT" sz="2800" b="1" dirty="0">
                <a:latin typeface="Times New Roman" panose="02020603050405020304" pitchFamily="18" charset="0"/>
                <a:cs typeface="Times New Roman" panose="02020603050405020304" pitchFamily="18" charset="0"/>
              </a:rPr>
              <a:t>L’industria petrolifera dei fratelli Nobel</a:t>
            </a:r>
          </a:p>
        </p:txBody>
      </p:sp>
      <p:pic>
        <p:nvPicPr>
          <p:cNvPr id="7" name="Segnaposto contenuto 6">
            <a:extLst>
              <a:ext uri="{FF2B5EF4-FFF2-40B4-BE49-F238E27FC236}">
                <a16:creationId xmlns:a16="http://schemas.microsoft.com/office/drawing/2014/main" id="{822CB9D2-60C5-0C81-3313-6A8CF25792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8950" y="2459831"/>
            <a:ext cx="5626100" cy="2806700"/>
          </a:xfrm>
        </p:spPr>
      </p:pic>
      <p:pic>
        <p:nvPicPr>
          <p:cNvPr id="3" name="Immagine 2">
            <a:extLst>
              <a:ext uri="{FF2B5EF4-FFF2-40B4-BE49-F238E27FC236}">
                <a16:creationId xmlns:a16="http://schemas.microsoft.com/office/drawing/2014/main" id="{4DF7F30A-8DDB-3571-62E6-7F0D53B372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5554663"/>
            <a:ext cx="902775" cy="1143000"/>
          </a:xfrm>
          <a:prstGeom prst="rect">
            <a:avLst/>
          </a:prstGeom>
        </p:spPr>
      </p:pic>
    </p:spTree>
    <p:extLst>
      <p:ext uri="{BB962C8B-B14F-4D97-AF65-F5344CB8AC3E}">
        <p14:creationId xmlns:p14="http://schemas.microsoft.com/office/powerpoint/2010/main" val="1545271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1B947E6C-0D35-0F3A-F66B-A8F6866B7DE8}"/>
              </a:ext>
            </a:extLst>
          </p:cNvPr>
          <p:cNvSpPr>
            <a:spLocks noGrp="1"/>
          </p:cNvSpPr>
          <p:nvPr>
            <p:ph type="title"/>
          </p:nvPr>
        </p:nvSpPr>
        <p:spPr/>
        <p:txBody>
          <a:bodyPr>
            <a:normAutofit/>
          </a:bodyPr>
          <a:lstStyle/>
          <a:p>
            <a:r>
              <a:rPr lang="it-IT" sz="2800" b="1" dirty="0">
                <a:latin typeface="Times New Roman" panose="02020603050405020304" pitchFamily="18" charset="0"/>
                <a:cs typeface="Times New Roman" panose="02020603050405020304" pitchFamily="18" charset="0"/>
              </a:rPr>
              <a:t>Il padre Immanuel</a:t>
            </a:r>
          </a:p>
        </p:txBody>
      </p:sp>
      <p:sp>
        <p:nvSpPr>
          <p:cNvPr id="11" name="Segnaposto contenuto 10">
            <a:extLst>
              <a:ext uri="{FF2B5EF4-FFF2-40B4-BE49-F238E27FC236}">
                <a16:creationId xmlns:a16="http://schemas.microsoft.com/office/drawing/2014/main" id="{D3E877CC-E4F1-2FAB-2A87-CA9381EC4DD0}"/>
              </a:ext>
            </a:extLst>
          </p:cNvPr>
          <p:cNvSpPr>
            <a:spLocks noGrp="1"/>
          </p:cNvSpPr>
          <p:nvPr>
            <p:ph sz="half" idx="1"/>
          </p:nvPr>
        </p:nvSpPr>
        <p:spPr/>
        <p:txBody>
          <a:bodyPr>
            <a:normAutofit/>
          </a:bodyPr>
          <a:lstStyle/>
          <a:p>
            <a:pPr marL="0" indent="0">
              <a:buNone/>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Non aveva una ricca educazione primaria. S’imbarcò e al ritorno apprese l’arte delle costruzioni lavorando. Fece l’accademia di belle arti e diventò architetto, frequentò una scuola meccanica e imparò a l’uso delle pompe a vento, scale a chiocciola, torri di stoccaggio. </a:t>
            </a:r>
          </a:p>
          <a:p>
            <a:pPr marL="0" indent="0">
              <a:buNone/>
            </a:pPr>
            <a:r>
              <a:rPr lang="it-IT" sz="1800" kern="100" dirty="0">
                <a:latin typeface="Calibri" panose="020F0502020204030204" pitchFamily="34" charset="0"/>
                <a:ea typeface="Calibri" panose="020F0502020204030204" pitchFamily="34" charset="0"/>
                <a:cs typeface="Times New Roman" panose="02020603050405020304" pitchFamily="18" charset="0"/>
              </a:rPr>
              <a:t>Sfortunato architetto </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perse i materiali in un naufragio.</a:t>
            </a:r>
          </a:p>
          <a:p>
            <a:pPr marL="0" indent="0">
              <a:buNone/>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Mise una fabbrica di gomma:  realizzò uno zaino gonfiabile multifunzione per uso militare. </a:t>
            </a:r>
          </a:p>
          <a:p>
            <a:pPr marL="0" indent="0">
              <a:buNone/>
            </a:pPr>
            <a:r>
              <a:rPr lang="it-IT" sz="1800" kern="100" dirty="0">
                <a:latin typeface="Calibri" panose="020F0502020204030204" pitchFamily="34" charset="0"/>
                <a:cs typeface="Times New Roman" panose="02020603050405020304" pitchFamily="18" charset="0"/>
              </a:rPr>
              <a:t>Ideò un tipo di mina sottomarina</a:t>
            </a:r>
            <a:endParaRPr lang="it-IT" dirty="0"/>
          </a:p>
        </p:txBody>
      </p:sp>
      <p:pic>
        <p:nvPicPr>
          <p:cNvPr id="1028" name="Picture 4" descr="Immanuel Nobel 1801-1872, il più giovane | Unbekannt">
            <a:extLst>
              <a:ext uri="{FF2B5EF4-FFF2-40B4-BE49-F238E27FC236}">
                <a16:creationId xmlns:a16="http://schemas.microsoft.com/office/drawing/2014/main" id="{5E73AA2B-2A98-880B-4F31-DC269C4A1C0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64088" y="1567242"/>
            <a:ext cx="319999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8266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03ABD9-2111-4477-4A55-90F12C1634B1}"/>
              </a:ext>
            </a:extLst>
          </p:cNvPr>
          <p:cNvSpPr>
            <a:spLocks noGrp="1"/>
          </p:cNvSpPr>
          <p:nvPr>
            <p:ph type="title"/>
          </p:nvPr>
        </p:nvSpPr>
        <p:spPr/>
        <p:txBody>
          <a:bodyPr>
            <a:normAutofit/>
          </a:bodyPr>
          <a:lstStyle/>
          <a:p>
            <a:r>
              <a:rPr lang="it-IT" sz="2800" b="1" dirty="0">
                <a:latin typeface="Times New Roman" panose="02020603050405020304" pitchFamily="18" charset="0"/>
                <a:cs typeface="Times New Roman" panose="02020603050405020304" pitchFamily="18" charset="0"/>
              </a:rPr>
              <a:t>Ludvig  </a:t>
            </a:r>
            <a:br>
              <a:rPr lang="it-IT" sz="2800" dirty="0">
                <a:latin typeface="Times New Roman" panose="02020603050405020304" pitchFamily="18" charset="0"/>
                <a:cs typeface="Times New Roman" panose="02020603050405020304" pitchFamily="18" charset="0"/>
              </a:rPr>
            </a:br>
            <a:r>
              <a:rPr lang="it-IT" sz="2800" i="1" dirty="0">
                <a:latin typeface="Times New Roman" panose="02020603050405020304" pitchFamily="18" charset="0"/>
                <a:cs typeface="Times New Roman" panose="02020603050405020304" pitchFamily="18" charset="0"/>
              </a:rPr>
              <a:t>Imprenditore</a:t>
            </a:r>
            <a:r>
              <a:rPr lang="it-IT" sz="2800" dirty="0">
                <a:latin typeface="Times New Roman" panose="02020603050405020304" pitchFamily="18" charset="0"/>
                <a:cs typeface="Times New Roman" panose="02020603050405020304" pitchFamily="18" charset="0"/>
              </a:rPr>
              <a:t> </a:t>
            </a:r>
            <a:r>
              <a:rPr lang="it-IT" sz="2800" i="1" dirty="0">
                <a:latin typeface="Times New Roman" panose="02020603050405020304" pitchFamily="18" charset="0"/>
                <a:cs typeface="Times New Roman" panose="02020603050405020304" pitchFamily="18" charset="0"/>
              </a:rPr>
              <a:t>Visionario e benefattore</a:t>
            </a:r>
            <a:endParaRPr lang="it-IT" sz="2800" dirty="0"/>
          </a:p>
        </p:txBody>
      </p:sp>
      <p:sp>
        <p:nvSpPr>
          <p:cNvPr id="3" name="Segnaposto contenuto 2">
            <a:extLst>
              <a:ext uri="{FF2B5EF4-FFF2-40B4-BE49-F238E27FC236}">
                <a16:creationId xmlns:a16="http://schemas.microsoft.com/office/drawing/2014/main" id="{EF9C98BD-984E-B03E-12EA-6FF599B0BD47}"/>
              </a:ext>
            </a:extLst>
          </p:cNvPr>
          <p:cNvSpPr>
            <a:spLocks noGrp="1"/>
          </p:cNvSpPr>
          <p:nvPr>
            <p:ph sz="half" idx="1"/>
          </p:nvPr>
        </p:nvSpPr>
        <p:spPr>
          <a:xfrm>
            <a:off x="457200" y="1600201"/>
            <a:ext cx="3826768" cy="3701008"/>
          </a:xfrm>
        </p:spPr>
        <p:txBody>
          <a:bodyPr>
            <a:normAutofit/>
          </a:bodyPr>
          <a:lstStyle/>
          <a:p>
            <a:pPr marL="0" indent="0">
              <a:buNone/>
            </a:pPr>
            <a:r>
              <a:rPr lang="it-IT" sz="2200" dirty="0">
                <a:latin typeface="Times New Roman" panose="02020603050405020304" pitchFamily="18" charset="0"/>
                <a:cs typeface="Times New Roman" panose="02020603050405020304" pitchFamily="18" charset="0"/>
              </a:rPr>
              <a:t>Costruì  nel 1882 a Baku villa </a:t>
            </a:r>
            <a:r>
              <a:rPr lang="it-IT" sz="2200" dirty="0" err="1">
                <a:latin typeface="Times New Roman" panose="02020603050405020304" pitchFamily="18" charset="0"/>
                <a:cs typeface="Times New Roman" panose="02020603050405020304" pitchFamily="18" charset="0"/>
              </a:rPr>
              <a:t>Petrolea</a:t>
            </a:r>
            <a:r>
              <a:rPr lang="it-IT" sz="2200" dirty="0">
                <a:latin typeface="Times New Roman" panose="02020603050405020304" pitchFamily="18" charset="0"/>
                <a:cs typeface="Times New Roman" panose="02020603050405020304" pitchFamily="18" charset="0"/>
              </a:rPr>
              <a:t> in un villaggio con residenze per gli ospiti, laboratori di ricerca, case per lavoratori, teatro, biblioteca, ed  con un giardino botanico.</a:t>
            </a:r>
          </a:p>
          <a:p>
            <a:pPr marL="0" indent="0">
              <a:buNone/>
            </a:pPr>
            <a:r>
              <a:rPr lang="it-IT" sz="2200" dirty="0">
                <a:latin typeface="Times New Roman" panose="02020603050405020304" pitchFamily="18" charset="0"/>
                <a:cs typeface="Times New Roman" panose="02020603050405020304" pitchFamily="18" charset="0"/>
              </a:rPr>
              <a:t>Favorì l’istruzione gratuita per le famiglie degli operai</a:t>
            </a:r>
          </a:p>
          <a:p>
            <a:pPr marL="0" indent="0">
              <a:buNone/>
            </a:pPr>
            <a:r>
              <a:rPr lang="it-IT" sz="2200" dirty="0">
                <a:latin typeface="Times New Roman" panose="02020603050405020304" pitchFamily="18" charset="0"/>
                <a:cs typeface="Times New Roman" panose="02020603050405020304" pitchFamily="18" charset="0"/>
              </a:rPr>
              <a:t>Donò fondi alle scuole e agli ospedali.</a:t>
            </a:r>
          </a:p>
          <a:p>
            <a:endParaRPr lang="it-IT" dirty="0"/>
          </a:p>
        </p:txBody>
      </p:sp>
      <p:pic>
        <p:nvPicPr>
          <p:cNvPr id="6" name="Segnaposto contenuto 5">
            <a:extLst>
              <a:ext uri="{FF2B5EF4-FFF2-40B4-BE49-F238E27FC236}">
                <a16:creationId xmlns:a16="http://schemas.microsoft.com/office/drawing/2014/main" id="{5E75A82F-15FD-C38E-9B43-A1AE5B3ECF9D}"/>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772816"/>
            <a:ext cx="4038600" cy="3024336"/>
          </a:xfrm>
        </p:spPr>
      </p:pic>
      <p:pic>
        <p:nvPicPr>
          <p:cNvPr id="4" name="Immagine 3">
            <a:extLst>
              <a:ext uri="{FF2B5EF4-FFF2-40B4-BE49-F238E27FC236}">
                <a16:creationId xmlns:a16="http://schemas.microsoft.com/office/drawing/2014/main" id="{829C160E-DD5B-BB7D-318D-01A6C9CE9F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5512465"/>
            <a:ext cx="936104" cy="1185198"/>
          </a:xfrm>
          <a:prstGeom prst="rect">
            <a:avLst/>
          </a:prstGeom>
        </p:spPr>
      </p:pic>
      <p:sp>
        <p:nvSpPr>
          <p:cNvPr id="5" name="CasellaDiTesto 4">
            <a:extLst>
              <a:ext uri="{FF2B5EF4-FFF2-40B4-BE49-F238E27FC236}">
                <a16:creationId xmlns:a16="http://schemas.microsoft.com/office/drawing/2014/main" id="{888459F5-652E-F9CF-EA42-B7A532713A57}"/>
              </a:ext>
            </a:extLst>
          </p:cNvPr>
          <p:cNvSpPr txBox="1"/>
          <p:nvPr/>
        </p:nvSpPr>
        <p:spPr>
          <a:xfrm>
            <a:off x="5220072" y="5157192"/>
            <a:ext cx="2592288" cy="369332"/>
          </a:xfrm>
          <a:prstGeom prst="rect">
            <a:avLst/>
          </a:prstGeom>
          <a:noFill/>
        </p:spPr>
        <p:txBody>
          <a:bodyPr wrap="square" rtlCol="0">
            <a:spAutoFit/>
          </a:bodyPr>
          <a:lstStyle/>
          <a:p>
            <a:r>
              <a:rPr lang="it-IT" b="1" i="1" dirty="0"/>
              <a:t>Villa </a:t>
            </a:r>
            <a:r>
              <a:rPr lang="it-IT" b="1" i="1" dirty="0" err="1"/>
              <a:t>Petrolea</a:t>
            </a:r>
            <a:endParaRPr lang="it-IT" b="1" i="1" dirty="0"/>
          </a:p>
        </p:txBody>
      </p:sp>
    </p:spTree>
    <p:extLst>
      <p:ext uri="{BB962C8B-B14F-4D97-AF65-F5344CB8AC3E}">
        <p14:creationId xmlns:p14="http://schemas.microsoft.com/office/powerpoint/2010/main" val="40567599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72581E-3103-1740-6A8D-E51414163E2C}"/>
              </a:ext>
            </a:extLst>
          </p:cNvPr>
          <p:cNvSpPr>
            <a:spLocks noGrp="1"/>
          </p:cNvSpPr>
          <p:nvPr>
            <p:ph type="title"/>
          </p:nvPr>
        </p:nvSpPr>
        <p:spPr/>
        <p:txBody>
          <a:bodyPr>
            <a:normAutofit/>
          </a:bodyPr>
          <a:lstStyle/>
          <a:p>
            <a:r>
              <a:rPr lang="it-IT" sz="2800" b="1" dirty="0">
                <a:latin typeface="Times New Roman" panose="02020603050405020304" pitchFamily="18" charset="0"/>
                <a:cs typeface="Times New Roman" panose="02020603050405020304" pitchFamily="18" charset="0"/>
              </a:rPr>
              <a:t>Emanuel l’ultimo erede</a:t>
            </a:r>
          </a:p>
        </p:txBody>
      </p:sp>
      <p:sp>
        <p:nvSpPr>
          <p:cNvPr id="3" name="Segnaposto contenuto 2">
            <a:extLst>
              <a:ext uri="{FF2B5EF4-FFF2-40B4-BE49-F238E27FC236}">
                <a16:creationId xmlns:a16="http://schemas.microsoft.com/office/drawing/2014/main" id="{30B450FB-3936-1AA3-A042-31C15B13E8EA}"/>
              </a:ext>
            </a:extLst>
          </p:cNvPr>
          <p:cNvSpPr>
            <a:spLocks noGrp="1"/>
          </p:cNvSpPr>
          <p:nvPr>
            <p:ph sz="half" idx="1"/>
          </p:nvPr>
        </p:nvSpPr>
        <p:spPr>
          <a:xfrm>
            <a:off x="457200" y="1600201"/>
            <a:ext cx="4038600" cy="3845024"/>
          </a:xfrm>
        </p:spPr>
        <p:txBody>
          <a:bodyPr>
            <a:normAutofit fontScale="92500"/>
          </a:bodyPr>
          <a:lstStyle/>
          <a:p>
            <a:pPr marL="0" indent="0">
              <a:buNone/>
            </a:pPr>
            <a:endParaRPr lang="it-IT" sz="1600" dirty="0">
              <a:latin typeface="Times New Roman" panose="02020603050405020304" pitchFamily="18" charset="0"/>
              <a:cs typeface="Times New Roman" panose="02020603050405020304" pitchFamily="18" charset="0"/>
            </a:endParaRPr>
          </a:p>
          <a:p>
            <a:pPr marL="0" indent="0">
              <a:buNone/>
            </a:pPr>
            <a:r>
              <a:rPr lang="it-IT" sz="1600" dirty="0">
                <a:latin typeface="Times New Roman" panose="02020603050405020304" pitchFamily="18" charset="0"/>
                <a:cs typeface="Times New Roman" panose="02020603050405020304" pitchFamily="18" charset="0"/>
              </a:rPr>
              <a:t>Nel 1888 dopo la morte  del prende la direzione della BRANOBEL</a:t>
            </a:r>
          </a:p>
          <a:p>
            <a:pPr marL="0" indent="0">
              <a:buNone/>
            </a:pPr>
            <a:r>
              <a:rPr lang="it-IT" sz="1600" dirty="0">
                <a:latin typeface="Times New Roman" panose="02020603050405020304" pitchFamily="18" charset="0"/>
                <a:cs typeface="Times New Roman" panose="02020603050405020304" pitchFamily="18" charset="0"/>
              </a:rPr>
              <a:t>Come il padre  un lavoratore indefesso e visionario</a:t>
            </a:r>
          </a:p>
          <a:p>
            <a:pPr marL="0" indent="0">
              <a:buNone/>
            </a:pPr>
            <a:r>
              <a:rPr lang="it-IT" sz="1600" dirty="0">
                <a:latin typeface="Times New Roman" panose="02020603050405020304" pitchFamily="18" charset="0"/>
                <a:cs typeface="Times New Roman" panose="02020603050405020304" pitchFamily="18" charset="0"/>
              </a:rPr>
              <a:t>Capì che il Diesel era il futuro dei motori</a:t>
            </a:r>
          </a:p>
          <a:p>
            <a:pPr marL="0" indent="0">
              <a:buNone/>
            </a:pPr>
            <a:r>
              <a:rPr lang="it-IT" sz="1600" dirty="0">
                <a:latin typeface="Times New Roman" panose="02020603050405020304" pitchFamily="18" charset="0"/>
                <a:cs typeface="Times New Roman" panose="02020603050405020304" pitchFamily="18" charset="0"/>
              </a:rPr>
              <a:t>Costruì a  san Pietroburgo la prima fabbrica di motori Diesel del mondo che sarebbero stati utilizzati nelle petroliere</a:t>
            </a:r>
          </a:p>
          <a:p>
            <a:pPr marL="0" indent="0">
              <a:buNone/>
            </a:pPr>
            <a:r>
              <a:rPr lang="it-IT" sz="1600" dirty="0">
                <a:latin typeface="Times New Roman" panose="02020603050405020304" pitchFamily="18" charset="0"/>
                <a:cs typeface="Times New Roman" panose="02020603050405020304" pitchFamily="18" charset="0"/>
              </a:rPr>
              <a:t>Dopo la morte di Alfred nella famiglia fu quello che più s’impegnò a fare rispettare le volontà dello zio , che fosse istituita la fondazione Nobel</a:t>
            </a:r>
          </a:p>
          <a:p>
            <a:pPr marL="0" indent="0">
              <a:buNone/>
            </a:pPr>
            <a:r>
              <a:rPr lang="it-IT" sz="1600" dirty="0">
                <a:latin typeface="Times New Roman" panose="02020603050405020304" pitchFamily="18" charset="0"/>
                <a:cs typeface="Times New Roman" panose="02020603050405020304" pitchFamily="18" charset="0"/>
              </a:rPr>
              <a:t>Lo zar gli </a:t>
            </a:r>
            <a:r>
              <a:rPr lang="it-IT" sz="1600" dirty="0" err="1">
                <a:latin typeface="Times New Roman" panose="02020603050405020304" pitchFamily="18" charset="0"/>
                <a:cs typeface="Times New Roman" panose="02020603050405020304" pitchFamily="18" charset="0"/>
              </a:rPr>
              <a:t>conferi</a:t>
            </a:r>
            <a:r>
              <a:rPr lang="it-IT" sz="1600" dirty="0">
                <a:latin typeface="Times New Roman" panose="02020603050405020304" pitchFamily="18" charset="0"/>
                <a:cs typeface="Times New Roman" panose="02020603050405020304" pitchFamily="18" charset="0"/>
              </a:rPr>
              <a:t> la cittadinanza russa</a:t>
            </a:r>
          </a:p>
          <a:p>
            <a:pPr marL="0" indent="0">
              <a:buNone/>
            </a:pPr>
            <a:r>
              <a:rPr lang="it-IT" sz="1600" dirty="0">
                <a:latin typeface="Times New Roman" panose="02020603050405020304" pitchFamily="18" charset="0"/>
                <a:cs typeface="Times New Roman" panose="02020603050405020304" pitchFamily="18" charset="0"/>
              </a:rPr>
              <a:t>Nel 1918 con l’avvento dei  </a:t>
            </a:r>
            <a:r>
              <a:rPr lang="it-IT" sz="1600" dirty="0" err="1">
                <a:latin typeface="Times New Roman" panose="02020603050405020304" pitchFamily="18" charset="0"/>
                <a:cs typeface="Times New Roman" panose="02020603050405020304" pitchFamily="18" charset="0"/>
              </a:rPr>
              <a:t>bolschevichi</a:t>
            </a:r>
            <a:r>
              <a:rPr lang="it-IT" sz="1600" dirty="0">
                <a:latin typeface="Times New Roman" panose="02020603050405020304" pitchFamily="18" charset="0"/>
                <a:cs typeface="Times New Roman" panose="02020603050405020304" pitchFamily="18" charset="0"/>
              </a:rPr>
              <a:t> lasciò il paese travestito da contadino, e tornò in Svezia.</a:t>
            </a:r>
          </a:p>
        </p:txBody>
      </p:sp>
      <p:pic>
        <p:nvPicPr>
          <p:cNvPr id="4" name="Immagine 3">
            <a:extLst>
              <a:ext uri="{FF2B5EF4-FFF2-40B4-BE49-F238E27FC236}">
                <a16:creationId xmlns:a16="http://schemas.microsoft.com/office/drawing/2014/main" id="{BBA75C89-8DA8-1564-790C-452B411947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5554663"/>
            <a:ext cx="902775" cy="1143000"/>
          </a:xfrm>
          <a:prstGeom prst="rect">
            <a:avLst/>
          </a:prstGeom>
        </p:spPr>
      </p:pic>
      <p:pic>
        <p:nvPicPr>
          <p:cNvPr id="6" name="Picture 2">
            <a:extLst>
              <a:ext uri="{FF2B5EF4-FFF2-40B4-BE49-F238E27FC236}">
                <a16:creationId xmlns:a16="http://schemas.microsoft.com/office/drawing/2014/main" id="{5FC02EED-9591-EA96-25FF-BEC0A67A6C6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436096" y="1912236"/>
            <a:ext cx="2808312" cy="3528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686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02D61E-AB12-74F7-EFAC-85FB9DD33F69}"/>
              </a:ext>
            </a:extLst>
          </p:cNvPr>
          <p:cNvSpPr>
            <a:spLocks noGrp="1"/>
          </p:cNvSpPr>
          <p:nvPr>
            <p:ph type="title"/>
          </p:nvPr>
        </p:nvSpPr>
        <p:spPr/>
        <p:txBody>
          <a:bodyPr>
            <a:normAutofit/>
          </a:bodyPr>
          <a:lstStyle/>
          <a:p>
            <a:r>
              <a:rPr lang="it-IT" sz="2800" b="1" dirty="0">
                <a:latin typeface="Times New Roman" panose="02020603050405020304" pitchFamily="18" charset="0"/>
                <a:cs typeface="Times New Roman" panose="02020603050405020304" pitchFamily="18" charset="0"/>
              </a:rPr>
              <a:t>Ieri e oggi</a:t>
            </a:r>
          </a:p>
        </p:txBody>
      </p:sp>
      <p:sp>
        <p:nvSpPr>
          <p:cNvPr id="5" name="Segnaposto contenuto 4">
            <a:extLst>
              <a:ext uri="{FF2B5EF4-FFF2-40B4-BE49-F238E27FC236}">
                <a16:creationId xmlns:a16="http://schemas.microsoft.com/office/drawing/2014/main" id="{14043091-FD58-14C7-E995-975E83E9A115}"/>
              </a:ext>
            </a:extLst>
          </p:cNvPr>
          <p:cNvSpPr>
            <a:spLocks noGrp="1"/>
          </p:cNvSpPr>
          <p:nvPr>
            <p:ph idx="1"/>
          </p:nvPr>
        </p:nvSpPr>
        <p:spPr>
          <a:xfrm>
            <a:off x="1331640" y="1600201"/>
            <a:ext cx="7355160" cy="4133055"/>
          </a:xfrm>
        </p:spPr>
        <p:txBody>
          <a:bodyPr>
            <a:noAutofit/>
          </a:bodyPr>
          <a:lstStyle/>
          <a:p>
            <a:pPr marL="0" indent="0">
              <a:buNone/>
            </a:pPr>
            <a:r>
              <a:rPr lang="it-IT" sz="1800" dirty="0">
                <a:latin typeface="Times New Roman" panose="02020603050405020304" pitchFamily="18" charset="0"/>
                <a:cs typeface="Times New Roman" panose="02020603050405020304" pitchFamily="18" charset="0"/>
              </a:rPr>
              <a:t>Fino al  1916 i Nobel possedevano 1/3 del greggio russo , il  40% di quello raffinato, rifornivano i 2/3 dei consumi domestici, circa 400 depositi di carburante e comandavano la più grande flotta del mondo</a:t>
            </a:r>
          </a:p>
          <a:p>
            <a:pPr marL="0" indent="0">
              <a:buNone/>
            </a:pPr>
            <a:r>
              <a:rPr lang="it-IT" sz="1800" dirty="0">
                <a:latin typeface="Times New Roman" panose="02020603050405020304" pitchFamily="18" charset="0"/>
                <a:cs typeface="Times New Roman" panose="02020603050405020304" pitchFamily="18" charset="0"/>
              </a:rPr>
              <a:t>1918 il caos: le navi bloccate, le raffinerie chiuse, le centinaia di pozzi riempiti d’acqua, le fabbriche di San Pietroburgo chiuse, Villa </a:t>
            </a:r>
            <a:r>
              <a:rPr lang="it-IT" sz="1800" dirty="0" err="1">
                <a:latin typeface="Times New Roman" panose="02020603050405020304" pitchFamily="18" charset="0"/>
                <a:cs typeface="Times New Roman" panose="02020603050405020304" pitchFamily="18" charset="0"/>
              </a:rPr>
              <a:t>Petrolea</a:t>
            </a:r>
            <a:r>
              <a:rPr lang="it-IT" sz="1800" dirty="0">
                <a:latin typeface="Times New Roman" panose="02020603050405020304" pitchFamily="18" charset="0"/>
                <a:cs typeface="Times New Roman" panose="02020603050405020304" pitchFamily="18" charset="0"/>
              </a:rPr>
              <a:t> distrutta.</a:t>
            </a:r>
          </a:p>
          <a:p>
            <a:pPr marL="0" indent="0">
              <a:buNone/>
            </a:pPr>
            <a:r>
              <a:rPr lang="it-IT" sz="1800" dirty="0">
                <a:latin typeface="Times New Roman" panose="02020603050405020304" pitchFamily="18" charset="0"/>
                <a:cs typeface="Times New Roman" panose="02020603050405020304" pitchFamily="18" charset="0"/>
              </a:rPr>
              <a:t>1920 le imprese Nobel sono </a:t>
            </a:r>
            <a:r>
              <a:rPr lang="it-IT" sz="1800">
                <a:latin typeface="Times New Roman" panose="02020603050405020304" pitchFamily="18" charset="0"/>
                <a:cs typeface="Times New Roman" panose="02020603050405020304" pitchFamily="18" charset="0"/>
              </a:rPr>
              <a:t>vendute  </a:t>
            </a:r>
            <a:r>
              <a:rPr lang="it-IT" sz="1800" dirty="0">
                <a:latin typeface="Times New Roman" panose="02020603050405020304" pitchFamily="18" charset="0"/>
                <a:cs typeface="Times New Roman" panose="02020603050405020304" pitchFamily="18" charset="0"/>
              </a:rPr>
              <a:t>alla Standard Oil</a:t>
            </a:r>
          </a:p>
          <a:p>
            <a:pPr marL="0" indent="0">
              <a:buNone/>
            </a:pPr>
            <a:r>
              <a:rPr lang="it-IT" sz="1800" dirty="0">
                <a:latin typeface="Times New Roman" panose="02020603050405020304" pitchFamily="18" charset="0"/>
                <a:cs typeface="Times New Roman" panose="02020603050405020304" pitchFamily="18" charset="0"/>
              </a:rPr>
              <a:t>1932 Emanuel muore</a:t>
            </a:r>
          </a:p>
          <a:p>
            <a:pPr marL="0" indent="0">
              <a:buNone/>
            </a:pPr>
            <a:r>
              <a:rPr lang="it-IT" sz="1800" dirty="0">
                <a:latin typeface="Times New Roman" panose="02020603050405020304" pitchFamily="18" charset="0"/>
                <a:cs typeface="Times New Roman" panose="02020603050405020304" pitchFamily="18" charset="0"/>
              </a:rPr>
              <a:t>1959 la compagnia Nobel è dissolta senza che ne resti memoria</a:t>
            </a:r>
          </a:p>
          <a:p>
            <a:pPr marL="0" indent="0">
              <a:buNone/>
            </a:pPr>
            <a:r>
              <a:rPr lang="it-IT" sz="1800" dirty="0">
                <a:latin typeface="Times New Roman" panose="02020603050405020304" pitchFamily="18" charset="0"/>
                <a:cs typeface="Times New Roman" panose="02020603050405020304" pitchFamily="18" charset="0"/>
              </a:rPr>
              <a:t>2007 viene inaugurato a Baku, nella sede della ricostruita  di villa </a:t>
            </a:r>
            <a:r>
              <a:rPr lang="it-IT" sz="1800" dirty="0" err="1">
                <a:latin typeface="Times New Roman" panose="02020603050405020304" pitchFamily="18" charset="0"/>
                <a:cs typeface="Times New Roman" panose="02020603050405020304" pitchFamily="18" charset="0"/>
              </a:rPr>
              <a:t>Petrolea</a:t>
            </a:r>
            <a:endParaRPr lang="it-IT" sz="1800" dirty="0">
              <a:latin typeface="Times New Roman" panose="02020603050405020304" pitchFamily="18" charset="0"/>
              <a:cs typeface="Times New Roman" panose="02020603050405020304" pitchFamily="18" charset="0"/>
            </a:endParaRPr>
          </a:p>
          <a:p>
            <a:pPr marL="0" indent="0">
              <a:buNone/>
            </a:pPr>
            <a:r>
              <a:rPr lang="en-US" sz="1800" b="1" i="0" dirty="0">
                <a:solidFill>
                  <a:srgbClr val="635C40"/>
                </a:solidFill>
                <a:effectLst/>
                <a:latin typeface="Times New Roman" panose="02020603050405020304" pitchFamily="18" charset="0"/>
                <a:cs typeface="Times New Roman" panose="02020603050405020304" pitchFamily="18" charset="0"/>
              </a:rPr>
              <a:t>il Nobel Brothers' Museum</a:t>
            </a:r>
            <a:endParaRPr lang="it-IT" sz="1800" dirty="0">
              <a:latin typeface="Times New Roman" panose="02020603050405020304" pitchFamily="18" charset="0"/>
              <a:cs typeface="Times New Roman" panose="02020603050405020304" pitchFamily="18" charset="0"/>
            </a:endParaRPr>
          </a:p>
        </p:txBody>
      </p:sp>
      <p:pic>
        <p:nvPicPr>
          <p:cNvPr id="3" name="Immagine 2">
            <a:extLst>
              <a:ext uri="{FF2B5EF4-FFF2-40B4-BE49-F238E27FC236}">
                <a16:creationId xmlns:a16="http://schemas.microsoft.com/office/drawing/2014/main" id="{4D147EC4-098D-A278-6520-1E7E03C0F8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5554663"/>
            <a:ext cx="902775" cy="1143000"/>
          </a:xfrm>
          <a:prstGeom prst="rect">
            <a:avLst/>
          </a:prstGeom>
        </p:spPr>
      </p:pic>
    </p:spTree>
    <p:extLst>
      <p:ext uri="{BB962C8B-B14F-4D97-AF65-F5344CB8AC3E}">
        <p14:creationId xmlns:p14="http://schemas.microsoft.com/office/powerpoint/2010/main" val="34378342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84B3D6-EFBC-A3E3-DC7C-FCD0134AE6AB}"/>
              </a:ext>
            </a:extLst>
          </p:cNvPr>
          <p:cNvSpPr>
            <a:spLocks noGrp="1"/>
          </p:cNvSpPr>
          <p:nvPr>
            <p:ph type="title"/>
          </p:nvPr>
        </p:nvSpPr>
        <p:spPr/>
        <p:txBody>
          <a:bodyPr>
            <a:normAutofit/>
          </a:bodyPr>
          <a:lstStyle/>
          <a:p>
            <a:r>
              <a:rPr lang="en-US" sz="2800" b="1" i="0" dirty="0">
                <a:solidFill>
                  <a:srgbClr val="635C40"/>
                </a:solidFill>
                <a:effectLst/>
                <a:latin typeface="Times New Roman" panose="02020603050405020304" pitchFamily="18" charset="0"/>
                <a:cs typeface="Times New Roman" panose="02020603050405020304" pitchFamily="18" charset="0"/>
              </a:rPr>
              <a:t>Nobel Brothers' Museum, International Conference Centre and Baku Nobel Oil Club</a:t>
            </a:r>
            <a:endParaRPr lang="it-IT" sz="2800" dirty="0"/>
          </a:p>
        </p:txBody>
      </p:sp>
      <p:pic>
        <p:nvPicPr>
          <p:cNvPr id="1026" name="Picture 2" descr="The resurrected splendour of Villa Petrolea after its restoration.">
            <a:extLst>
              <a:ext uri="{FF2B5EF4-FFF2-40B4-BE49-F238E27FC236}">
                <a16:creationId xmlns:a16="http://schemas.microsoft.com/office/drawing/2014/main" id="{D0D326BF-DF97-6328-DE96-5DB7C07E186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3548" y="1600200"/>
            <a:ext cx="815690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2055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DFD174-AA4B-7D71-BC2F-8E95BA57BB08}"/>
              </a:ext>
            </a:extLst>
          </p:cNvPr>
          <p:cNvSpPr>
            <a:spLocks noGrp="1"/>
          </p:cNvSpPr>
          <p:nvPr>
            <p:ph type="title"/>
          </p:nvPr>
        </p:nvSpPr>
        <p:spPr/>
        <p:txBody>
          <a:bodyPr>
            <a:normAutofit/>
          </a:bodyPr>
          <a:lstStyle/>
          <a:p>
            <a:r>
              <a:rPr lang="it-IT" sz="2800" b="1" dirty="0">
                <a:latin typeface="Times New Roman" panose="02020603050405020304" pitchFamily="18" charset="0"/>
                <a:cs typeface="Times New Roman" panose="02020603050405020304" pitchFamily="18" charset="0"/>
              </a:rPr>
              <a:t>Bibliografia</a:t>
            </a:r>
          </a:p>
        </p:txBody>
      </p:sp>
      <p:sp>
        <p:nvSpPr>
          <p:cNvPr id="5" name="Segnaposto contenuto 4">
            <a:extLst>
              <a:ext uri="{FF2B5EF4-FFF2-40B4-BE49-F238E27FC236}">
                <a16:creationId xmlns:a16="http://schemas.microsoft.com/office/drawing/2014/main" id="{E0AA3AA9-AA3C-3F46-3C08-31ACE92C7A70}"/>
              </a:ext>
            </a:extLst>
          </p:cNvPr>
          <p:cNvSpPr>
            <a:spLocks noGrp="1"/>
          </p:cNvSpPr>
          <p:nvPr>
            <p:ph idx="1"/>
          </p:nvPr>
        </p:nvSpPr>
        <p:spPr>
          <a:xfrm>
            <a:off x="1835696" y="1268760"/>
            <a:ext cx="6851104" cy="3744415"/>
          </a:xfrm>
        </p:spPr>
        <p:txBody>
          <a:bodyPr>
            <a:normAutofit fontScale="92500" lnSpcReduction="10000"/>
          </a:bodyPr>
          <a:lstStyle/>
          <a:p>
            <a:endParaRPr lang="it-IT" sz="2800" dirty="0">
              <a:latin typeface="Times New Roman" panose="02020603050405020304" pitchFamily="18" charset="0"/>
              <a:cs typeface="Times New Roman" panose="02020603050405020304" pitchFamily="18" charset="0"/>
            </a:endParaRPr>
          </a:p>
          <a:p>
            <a:pPr marL="0" indent="0">
              <a:buNone/>
            </a:pPr>
            <a:r>
              <a:rPr lang="it-IT" sz="2000" dirty="0">
                <a:latin typeface="Times New Roman" panose="02020603050405020304" pitchFamily="18" charset="0"/>
                <a:cs typeface="Times New Roman" panose="02020603050405020304" pitchFamily="18" charset="0"/>
              </a:rPr>
              <a:t>Laura Franchini ,</a:t>
            </a:r>
            <a:r>
              <a:rPr lang="en-US" sz="2000" dirty="0"/>
              <a:t> :"</a:t>
            </a:r>
            <a:r>
              <a:rPr lang="en-US" sz="2000" i="1" dirty="0">
                <a:latin typeface="Times New Roman" panose="02020603050405020304" pitchFamily="18" charset="0"/>
                <a:cs typeface="Times New Roman" panose="02020603050405020304" pitchFamily="18" charset="0"/>
              </a:rPr>
              <a:t>The birth of the Nobel peace prize and the dispute about the use of a scientific innovation</a:t>
            </a:r>
            <a:r>
              <a:rPr lang="en-US" sz="2000" dirty="0"/>
              <a:t>." </a:t>
            </a:r>
            <a:r>
              <a:rPr lang="it-IT" sz="2000" dirty="0">
                <a:latin typeface="Times New Roman" panose="02020603050405020304" pitchFamily="18" charset="0"/>
                <a:cs typeface="Times New Roman" panose="02020603050405020304" pitchFamily="18" charset="0"/>
              </a:rPr>
              <a:t>in Atti del XXXVII Congresso nazionale della SISFA (2017)</a:t>
            </a:r>
          </a:p>
          <a:p>
            <a:pPr marL="0" indent="0">
              <a:buNone/>
            </a:pPr>
            <a:r>
              <a:rPr lang="it-IT" sz="2000" dirty="0">
                <a:latin typeface="Times New Roman" panose="02020603050405020304" pitchFamily="18" charset="0"/>
                <a:cs typeface="Times New Roman" panose="02020603050405020304" pitchFamily="18" charset="0"/>
              </a:rPr>
              <a:t>Robert. </a:t>
            </a:r>
            <a:r>
              <a:rPr lang="it-IT" sz="2000" dirty="0" err="1">
                <a:latin typeface="Times New Roman" panose="02020603050405020304" pitchFamily="18" charset="0"/>
                <a:cs typeface="Times New Roman" panose="02020603050405020304" pitchFamily="18" charset="0"/>
              </a:rPr>
              <a:t>T.Tolf</a:t>
            </a:r>
            <a:r>
              <a:rPr lang="it-IT" sz="2000" dirty="0">
                <a:latin typeface="Times New Roman" panose="02020603050405020304" pitchFamily="18" charset="0"/>
                <a:cs typeface="Times New Roman" panose="02020603050405020304" pitchFamily="18" charset="0"/>
              </a:rPr>
              <a:t>, The Russian </a:t>
            </a:r>
            <a:r>
              <a:rPr lang="it-IT" sz="2000" dirty="0" err="1">
                <a:latin typeface="Times New Roman" panose="02020603050405020304" pitchFamily="18" charset="0"/>
                <a:cs typeface="Times New Roman" panose="02020603050405020304" pitchFamily="18" charset="0"/>
              </a:rPr>
              <a:t>Rockfellers</a:t>
            </a:r>
            <a:r>
              <a:rPr lang="it-IT" sz="2000" dirty="0">
                <a:latin typeface="Times New Roman" panose="02020603050405020304" pitchFamily="18" charset="0"/>
                <a:cs typeface="Times New Roman" panose="02020603050405020304" pitchFamily="18" charset="0"/>
              </a:rPr>
              <a:t> . </a:t>
            </a:r>
            <a:r>
              <a:rPr lang="it-IT" sz="2000" i="1" dirty="0">
                <a:latin typeface="Times New Roman" panose="02020603050405020304" pitchFamily="18" charset="0"/>
                <a:cs typeface="Times New Roman" panose="02020603050405020304" pitchFamily="18" charset="0"/>
              </a:rPr>
              <a:t>The saga of the Nobel family and the Russian oil </a:t>
            </a:r>
            <a:r>
              <a:rPr lang="it-IT" sz="2000" i="1" dirty="0" err="1">
                <a:latin typeface="Times New Roman" panose="02020603050405020304" pitchFamily="18" charset="0"/>
                <a:cs typeface="Times New Roman" panose="02020603050405020304" pitchFamily="18" charset="0"/>
              </a:rPr>
              <a:t>industry</a:t>
            </a:r>
            <a:r>
              <a:rPr lang="it-IT" sz="2000" i="1" dirty="0">
                <a:latin typeface="Times New Roman" panose="02020603050405020304" pitchFamily="18" charset="0"/>
                <a:cs typeface="Times New Roman" panose="02020603050405020304" pitchFamily="18" charset="0"/>
              </a:rPr>
              <a:t> </a:t>
            </a:r>
            <a:r>
              <a:rPr lang="it-IT" sz="2000" dirty="0">
                <a:latin typeface="Times New Roman" panose="02020603050405020304" pitchFamily="18" charset="0"/>
                <a:cs typeface="Times New Roman" panose="02020603050405020304" pitchFamily="18" charset="0"/>
              </a:rPr>
              <a:t>. Hoover Institution (Press 1976)</a:t>
            </a:r>
            <a:r>
              <a:rPr lang="en-US" sz="2000" b="0" i="0" dirty="0">
                <a:solidFill>
                  <a:srgbClr val="000000"/>
                </a:solidFill>
                <a:effectLst/>
                <a:latin typeface="Times New Roman" panose="02020603050405020304" pitchFamily="18" charset="0"/>
                <a:cs typeface="Times New Roman" panose="02020603050405020304" pitchFamily="18" charset="0"/>
              </a:rPr>
              <a:t> </a:t>
            </a:r>
          </a:p>
          <a:p>
            <a:pPr marL="0" indent="0" algn="l">
              <a:buNone/>
            </a:pPr>
            <a:r>
              <a:rPr lang="en-US" sz="2000" dirty="0">
                <a:solidFill>
                  <a:srgbClr val="000000"/>
                </a:solidFill>
                <a:latin typeface="Times New Roman" panose="02020603050405020304" pitchFamily="18" charset="0"/>
                <a:cs typeface="Times New Roman" panose="02020603050405020304" pitchFamily="18" charset="0"/>
              </a:rPr>
              <a:t>Ivan Mikhailovich </a:t>
            </a:r>
            <a:r>
              <a:rPr lang="en-US" sz="2000" dirty="0" err="1">
                <a:solidFill>
                  <a:srgbClr val="000000"/>
                </a:solidFill>
                <a:latin typeface="Times New Roman" panose="02020603050405020304" pitchFamily="18" charset="0"/>
                <a:cs typeface="Times New Roman" panose="02020603050405020304" pitchFamily="18" charset="0"/>
              </a:rPr>
              <a:t>Murav’ev</a:t>
            </a:r>
            <a:r>
              <a:rPr lang="en-US" sz="2000" dirty="0">
                <a:solidFill>
                  <a:srgbClr val="000000"/>
                </a:solidFill>
                <a:latin typeface="Times New Roman" panose="02020603050405020304" pitchFamily="18" charset="0"/>
                <a:cs typeface="Times New Roman" panose="02020603050405020304" pitchFamily="18" charset="0"/>
              </a:rPr>
              <a:t>. </a:t>
            </a:r>
            <a:r>
              <a:rPr lang="en-US" sz="2000" i="1" dirty="0">
                <a:solidFill>
                  <a:srgbClr val="000000"/>
                </a:solidFill>
                <a:latin typeface="Times New Roman" panose="02020603050405020304" pitchFamily="18" charset="0"/>
                <a:cs typeface="Times New Roman" panose="02020603050405020304" pitchFamily="18" charset="0"/>
              </a:rPr>
              <a:t>Development and exploitation of oil and gas fields</a:t>
            </a:r>
            <a:r>
              <a:rPr lang="en-US" sz="2000" dirty="0">
                <a:solidFill>
                  <a:srgbClr val="000000"/>
                </a:solidFill>
                <a:latin typeface="Times New Roman" panose="02020603050405020304" pitchFamily="18" charset="0"/>
                <a:cs typeface="Times New Roman" panose="02020603050405020304" pitchFamily="18" charset="0"/>
              </a:rPr>
              <a:t>. (Peace publishers1965)</a:t>
            </a:r>
          </a:p>
          <a:p>
            <a:pPr marL="0" indent="0" algn="l">
              <a:buNone/>
            </a:pPr>
            <a:r>
              <a:rPr lang="en-US" sz="2000" dirty="0">
                <a:solidFill>
                  <a:srgbClr val="000000"/>
                </a:solidFill>
                <a:latin typeface="Times New Roman" panose="02020603050405020304" pitchFamily="18" charset="0"/>
                <a:cs typeface="Times New Roman" panose="02020603050405020304" pitchFamily="18" charset="0"/>
              </a:rPr>
              <a:t>Siti </a:t>
            </a:r>
          </a:p>
          <a:p>
            <a:pPr marL="0" indent="0" algn="l">
              <a:buNone/>
            </a:pPr>
            <a:r>
              <a:rPr lang="en-US" sz="2000" b="0" i="0" dirty="0">
                <a:solidFill>
                  <a:srgbClr val="000000"/>
                </a:solidFill>
                <a:effectLst/>
                <a:latin typeface="Times New Roman" panose="02020603050405020304" pitchFamily="18" charset="0"/>
                <a:cs typeface="Times New Roman" panose="02020603050405020304" pitchFamily="18" charset="0"/>
                <a:hlinkClick r:id="rId2"/>
              </a:rPr>
              <a:t>www.</a:t>
            </a:r>
            <a:r>
              <a:rPr lang="en-US" sz="2000" dirty="0">
                <a:solidFill>
                  <a:srgbClr val="000000"/>
                </a:solidFill>
                <a:latin typeface="Times New Roman" panose="02020603050405020304" pitchFamily="18" charset="0"/>
                <a:cs typeface="Times New Roman" panose="02020603050405020304" pitchFamily="18" charset="0"/>
                <a:hlinkClick r:id="rId2"/>
              </a:rPr>
              <a:t>b</a:t>
            </a:r>
            <a:r>
              <a:rPr lang="en-US" sz="2000" b="0" i="0" dirty="0">
                <a:solidFill>
                  <a:srgbClr val="000000"/>
                </a:solidFill>
                <a:effectLst/>
                <a:latin typeface="Times New Roman" panose="02020603050405020304" pitchFamily="18" charset="0"/>
                <a:cs typeface="Times New Roman" panose="02020603050405020304" pitchFamily="18" charset="0"/>
                <a:hlinkClick r:id="rId2"/>
              </a:rPr>
              <a:t>rothersnobel.com</a:t>
            </a:r>
            <a:endParaRPr lang="en-US" sz="2000" b="0" i="0" dirty="0">
              <a:solidFill>
                <a:srgbClr val="000000"/>
              </a:solidFill>
              <a:effectLst/>
              <a:latin typeface="Times New Roman" panose="02020603050405020304" pitchFamily="18" charset="0"/>
              <a:cs typeface="Times New Roman" panose="02020603050405020304" pitchFamily="18" charset="0"/>
            </a:endParaRPr>
          </a:p>
          <a:p>
            <a:pPr marL="0" indent="0" algn="l">
              <a:buNone/>
            </a:pPr>
            <a:r>
              <a:rPr lang="en-US" sz="2000" b="1" dirty="0">
                <a:solidFill>
                  <a:srgbClr val="000000"/>
                </a:solidFill>
                <a:latin typeface="Times New Roman" panose="02020603050405020304" pitchFamily="18" charset="0"/>
                <a:cs typeface="Times New Roman" panose="02020603050405020304" pitchFamily="18" charset="0"/>
                <a:hlinkClick r:id="rId3"/>
              </a:rPr>
              <a:t>www.bakunobelanchives.az</a:t>
            </a:r>
            <a:endParaRPr lang="en-US" sz="2000" b="1" dirty="0">
              <a:solidFill>
                <a:srgbClr val="000000"/>
              </a:solidFill>
              <a:latin typeface="Times New Roman" panose="02020603050405020304" pitchFamily="18" charset="0"/>
              <a:cs typeface="Times New Roman" panose="02020603050405020304" pitchFamily="18" charset="0"/>
            </a:endParaRPr>
          </a:p>
          <a:p>
            <a:pPr marL="0" indent="0" algn="l">
              <a:buNone/>
            </a:pPr>
            <a:r>
              <a:rPr lang="en-US" sz="2000" b="1" dirty="0">
                <a:solidFill>
                  <a:srgbClr val="000000"/>
                </a:solidFill>
                <a:latin typeface="Times New Roman" panose="02020603050405020304" pitchFamily="18" charset="0"/>
                <a:cs typeface="Times New Roman" panose="02020603050405020304" pitchFamily="18" charset="0"/>
                <a:hlinkClick r:id="rId4"/>
              </a:rPr>
              <a:t>www.bakunobel.org</a:t>
            </a:r>
            <a:endParaRPr lang="en-US" sz="2000" b="1" dirty="0">
              <a:solidFill>
                <a:srgbClr val="000000"/>
              </a:solidFill>
              <a:latin typeface="Times New Roman" panose="02020603050405020304" pitchFamily="18" charset="0"/>
              <a:cs typeface="Times New Roman" panose="02020603050405020304" pitchFamily="18" charset="0"/>
            </a:endParaRPr>
          </a:p>
          <a:p>
            <a:pPr marL="0" indent="0" algn="l">
              <a:buNone/>
            </a:pPr>
            <a:endParaRPr lang="en-US" sz="2000" b="1" dirty="0">
              <a:solidFill>
                <a:srgbClr val="000000"/>
              </a:solidFill>
              <a:latin typeface="Times New Roman" panose="02020603050405020304" pitchFamily="18" charset="0"/>
              <a:cs typeface="Times New Roman" panose="02020603050405020304" pitchFamily="18" charset="0"/>
            </a:endParaRPr>
          </a:p>
          <a:p>
            <a:pPr marL="0" indent="0" algn="l">
              <a:buNone/>
            </a:pPr>
            <a:endParaRPr lang="en-US" sz="2000" b="1" dirty="0">
              <a:solidFill>
                <a:srgbClr val="000000"/>
              </a:solidFill>
              <a:latin typeface="Times New Roman" panose="02020603050405020304" pitchFamily="18" charset="0"/>
              <a:cs typeface="Times New Roman" panose="02020603050405020304" pitchFamily="18" charset="0"/>
            </a:endParaRPr>
          </a:p>
          <a:p>
            <a:pPr algn="l"/>
            <a:endParaRPr lang="en-US" sz="1600" b="1" dirty="0">
              <a:solidFill>
                <a:srgbClr val="000000"/>
              </a:solidFill>
              <a:latin typeface="Geneva"/>
            </a:endParaRPr>
          </a:p>
          <a:p>
            <a:pPr algn="l"/>
            <a:endParaRPr lang="en-US" sz="1600" b="1" i="0" dirty="0">
              <a:solidFill>
                <a:srgbClr val="000000"/>
              </a:solidFill>
              <a:effectLst/>
              <a:latin typeface="Geneva"/>
            </a:endParaRPr>
          </a:p>
          <a:p>
            <a:pPr algn="l"/>
            <a:endParaRPr lang="en-US" sz="1600" b="1" i="0" dirty="0">
              <a:solidFill>
                <a:srgbClr val="000000"/>
              </a:solidFill>
              <a:effectLst/>
              <a:latin typeface="Geneva"/>
            </a:endParaRPr>
          </a:p>
          <a:p>
            <a:pPr algn="l"/>
            <a:endParaRPr lang="en-US" sz="1600" b="0" i="0" dirty="0">
              <a:solidFill>
                <a:srgbClr val="000000"/>
              </a:solidFill>
              <a:effectLst/>
              <a:latin typeface="Times New Roman" panose="02020603050405020304" pitchFamily="18" charset="0"/>
            </a:endParaRPr>
          </a:p>
          <a:p>
            <a:pPr marL="0" indent="0">
              <a:buNone/>
            </a:pPr>
            <a:endParaRPr lang="it-IT" sz="2800" dirty="0">
              <a:latin typeface="Times New Roman" panose="02020603050405020304" pitchFamily="18" charset="0"/>
              <a:cs typeface="Times New Roman" panose="02020603050405020304" pitchFamily="18" charset="0"/>
            </a:endParaRPr>
          </a:p>
          <a:p>
            <a:pPr marL="0" indent="0">
              <a:buNone/>
            </a:pPr>
            <a:endParaRPr lang="it-IT" sz="2800" dirty="0">
              <a:latin typeface="Times New Roman" panose="02020603050405020304" pitchFamily="18" charset="0"/>
              <a:cs typeface="Times New Roman" panose="02020603050405020304" pitchFamily="18" charset="0"/>
            </a:endParaRPr>
          </a:p>
        </p:txBody>
      </p:sp>
      <p:pic>
        <p:nvPicPr>
          <p:cNvPr id="3" name="Immagine 2">
            <a:extLst>
              <a:ext uri="{FF2B5EF4-FFF2-40B4-BE49-F238E27FC236}">
                <a16:creationId xmlns:a16="http://schemas.microsoft.com/office/drawing/2014/main" id="{9E3F3080-372A-17D2-96DE-0BDEE9738C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5554663"/>
            <a:ext cx="902775" cy="1143000"/>
          </a:xfrm>
          <a:prstGeom prst="rect">
            <a:avLst/>
          </a:prstGeom>
        </p:spPr>
      </p:pic>
    </p:spTree>
    <p:extLst>
      <p:ext uri="{BB962C8B-B14F-4D97-AF65-F5344CB8AC3E}">
        <p14:creationId xmlns:p14="http://schemas.microsoft.com/office/powerpoint/2010/main" val="2454997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2EA33C1-E842-6913-603B-CC83A3FC6E41}"/>
              </a:ext>
            </a:extLst>
          </p:cNvPr>
          <p:cNvSpPr>
            <a:spLocks noGrp="1"/>
          </p:cNvSpPr>
          <p:nvPr>
            <p:ph type="title"/>
          </p:nvPr>
        </p:nvSpPr>
        <p:spPr/>
        <p:txBody>
          <a:bodyPr>
            <a:normAutofit/>
          </a:bodyPr>
          <a:lstStyle/>
          <a:p>
            <a:r>
              <a:rPr lang="it-IT" dirty="0"/>
              <a:t> </a:t>
            </a:r>
            <a:r>
              <a:rPr lang="it-IT" sz="2800" b="1" dirty="0">
                <a:latin typeface="Times New Roman" panose="02020603050405020304" pitchFamily="18" charset="0"/>
                <a:cs typeface="Times New Roman" panose="02020603050405020304" pitchFamily="18" charset="0"/>
              </a:rPr>
              <a:t>La prima emigrazione   in Finlandia 1837</a:t>
            </a:r>
          </a:p>
        </p:txBody>
      </p:sp>
      <p:pic>
        <p:nvPicPr>
          <p:cNvPr id="1026" name="Picture 2" descr="Osiedlowa, Toruń | Partners International">
            <a:extLst>
              <a:ext uri="{FF2B5EF4-FFF2-40B4-BE49-F238E27FC236}">
                <a16:creationId xmlns:a16="http://schemas.microsoft.com/office/drawing/2014/main" id="{E1A45100-EA46-CE04-5F26-A4479097139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2366762"/>
            <a:ext cx="4114800" cy="3006453"/>
          </a:xfrm>
          <a:prstGeom prst="rect">
            <a:avLst/>
          </a:prstGeom>
          <a:noFill/>
          <a:extLst>
            <a:ext uri="{909E8E84-426E-40DD-AFC4-6F175D3DCCD1}">
              <a14:hiddenFill xmlns:a14="http://schemas.microsoft.com/office/drawing/2010/main">
                <a:solidFill>
                  <a:srgbClr val="FFFFFF"/>
                </a:solidFill>
              </a14:hiddenFill>
            </a:ext>
          </a:extLst>
        </p:spPr>
      </p:pic>
      <p:sp>
        <p:nvSpPr>
          <p:cNvPr id="2" name="Segnaposto contenuto 1">
            <a:extLst>
              <a:ext uri="{FF2B5EF4-FFF2-40B4-BE49-F238E27FC236}">
                <a16:creationId xmlns:a16="http://schemas.microsoft.com/office/drawing/2014/main" id="{00512DCC-0437-C884-21C3-C74A61D7F481}"/>
              </a:ext>
            </a:extLst>
          </p:cNvPr>
          <p:cNvSpPr>
            <a:spLocks noGrp="1"/>
          </p:cNvSpPr>
          <p:nvPr>
            <p:ph sz="half" idx="2"/>
          </p:nvPr>
        </p:nvSpPr>
        <p:spPr>
          <a:xfrm>
            <a:off x="5199646" y="1772816"/>
            <a:ext cx="3487153" cy="4353347"/>
          </a:xfrm>
        </p:spPr>
        <p:txBody>
          <a:bodyPr/>
          <a:lstStyle/>
          <a:p>
            <a:pPr marL="0" indent="0">
              <a:buNone/>
            </a:pPr>
            <a:endParaRPr lang="it-IT" dirty="0"/>
          </a:p>
          <a:p>
            <a:pPr marL="0" indent="0">
              <a:buNone/>
            </a:pPr>
            <a:r>
              <a:rPr lang="it-IT" sz="2400" dirty="0">
                <a:latin typeface="Times New Roman" panose="02020603050405020304" pitchFamily="18" charset="0"/>
                <a:cs typeface="Times New Roman" panose="02020603050405020304" pitchFamily="18" charset="0"/>
              </a:rPr>
              <a:t>Fa il lavoro di architetto</a:t>
            </a:r>
          </a:p>
          <a:p>
            <a:pPr marL="0" indent="0">
              <a:buNone/>
            </a:pPr>
            <a:r>
              <a:rPr lang="it-IT" sz="2400" dirty="0">
                <a:latin typeface="Times New Roman" panose="02020603050405020304" pitchFamily="18" charset="0"/>
                <a:cs typeface="Times New Roman" panose="02020603050405020304" pitchFamily="18" charset="0"/>
              </a:rPr>
              <a:t>Costruisce a Torun la </a:t>
            </a:r>
            <a:r>
              <a:rPr lang="it-IT" sz="2400" b="1" dirty="0">
                <a:latin typeface="Times New Roman" panose="02020603050405020304" pitchFamily="18" charset="0"/>
                <a:cs typeface="Times New Roman" panose="02020603050405020304" pitchFamily="18" charset="0"/>
              </a:rPr>
              <a:t>villa di stile neoclassico al n </a:t>
            </a:r>
            <a:r>
              <a:rPr lang="it-IT" sz="2400" dirty="0">
                <a:latin typeface="Times New Roman" panose="02020603050405020304" pitchFamily="18" charset="0"/>
                <a:cs typeface="Times New Roman" panose="02020603050405020304" pitchFamily="18" charset="0"/>
              </a:rPr>
              <a:t>8 di </a:t>
            </a:r>
            <a:r>
              <a:rPr lang="it-IT" sz="2400" dirty="0" err="1">
                <a:latin typeface="Times New Roman" panose="02020603050405020304" pitchFamily="18" charset="0"/>
                <a:cs typeface="Times New Roman" panose="02020603050405020304" pitchFamily="18" charset="0"/>
              </a:rPr>
              <a:t>Nylandsgatan</a:t>
            </a:r>
            <a:r>
              <a:rPr lang="it-IT" sz="2400" dirty="0">
                <a:latin typeface="Times New Roman" panose="02020603050405020304" pitchFamily="18" charset="0"/>
                <a:cs typeface="Times New Roman" panose="02020603050405020304" pitchFamily="18" charset="0"/>
              </a:rPr>
              <a:t> ancora esistente</a:t>
            </a:r>
          </a:p>
          <a:p>
            <a:pPr marL="0" indent="0">
              <a:buNone/>
            </a:pPr>
            <a:r>
              <a:rPr lang="it-IT" sz="2400" dirty="0">
                <a:latin typeface="Times New Roman" panose="02020603050405020304" pitchFamily="18" charset="0"/>
                <a:cs typeface="Times New Roman" panose="02020603050405020304" pitchFamily="18" charset="0"/>
              </a:rPr>
              <a:t>Continua la ricerca sulle mine sottomarine</a:t>
            </a:r>
          </a:p>
        </p:txBody>
      </p:sp>
    </p:spTree>
    <p:extLst>
      <p:ext uri="{BB962C8B-B14F-4D97-AF65-F5344CB8AC3E}">
        <p14:creationId xmlns:p14="http://schemas.microsoft.com/office/powerpoint/2010/main" val="1588758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A66938-82C3-4876-B9B3-3F0991983AF6}"/>
              </a:ext>
            </a:extLst>
          </p:cNvPr>
          <p:cNvSpPr>
            <a:spLocks noGrp="1"/>
          </p:cNvSpPr>
          <p:nvPr>
            <p:ph type="title"/>
          </p:nvPr>
        </p:nvSpPr>
        <p:spPr>
          <a:xfrm>
            <a:off x="457200" y="274638"/>
            <a:ext cx="4834880" cy="1143000"/>
          </a:xfrm>
        </p:spPr>
        <p:txBody>
          <a:bodyPr>
            <a:normAutofit/>
          </a:bodyPr>
          <a:lstStyle/>
          <a:p>
            <a:r>
              <a:rPr lang="it-IT" sz="3100" b="1" dirty="0">
                <a:latin typeface="Times New Roman" panose="02020603050405020304" pitchFamily="18" charset="0"/>
                <a:cs typeface="Times New Roman" panose="02020603050405020304" pitchFamily="18" charset="0"/>
              </a:rPr>
              <a:t> Intanto  a Stoccolma</a:t>
            </a:r>
            <a:br>
              <a:rPr lang="it-IT" sz="2700" dirty="0">
                <a:latin typeface="Times New Roman" panose="02020603050405020304" pitchFamily="18" charset="0"/>
                <a:cs typeface="Times New Roman" panose="02020603050405020304" pitchFamily="18" charset="0"/>
              </a:rPr>
            </a:br>
            <a:endParaRPr lang="it-IT" sz="2700" dirty="0">
              <a:latin typeface="Times New Roman" panose="02020603050405020304" pitchFamily="18"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id="{9E11FE0C-9E2E-29FC-6E54-20338785CF57}"/>
              </a:ext>
            </a:extLst>
          </p:cNvPr>
          <p:cNvSpPr>
            <a:spLocks noGrp="1"/>
          </p:cNvSpPr>
          <p:nvPr>
            <p:ph sz="half" idx="1"/>
          </p:nvPr>
        </p:nvSpPr>
        <p:spPr>
          <a:xfrm>
            <a:off x="457200" y="1600200"/>
            <a:ext cx="3682752" cy="4525963"/>
          </a:xfrm>
        </p:spPr>
        <p:txBody>
          <a:bodyPr>
            <a:normAutofit/>
          </a:bodyPr>
          <a:lstStyle/>
          <a:p>
            <a:pPr marL="0" indent="0">
              <a:buNone/>
            </a:pPr>
            <a:r>
              <a:rPr lang="it-IT" sz="2400" dirty="0">
                <a:latin typeface="Times New Roman" panose="02020603050405020304" pitchFamily="18" charset="0"/>
                <a:cs typeface="Times New Roman" panose="02020603050405020304" pitchFamily="18" charset="0"/>
              </a:rPr>
              <a:t>La moglie </a:t>
            </a:r>
            <a:r>
              <a:rPr lang="it-IT" sz="2400" dirty="0" err="1">
                <a:latin typeface="Times New Roman" panose="02020603050405020304" pitchFamily="18" charset="0"/>
                <a:cs typeface="Times New Roman" panose="02020603050405020304" pitchFamily="18" charset="0"/>
              </a:rPr>
              <a:t>Andriette</a:t>
            </a:r>
            <a:r>
              <a:rPr lang="it-IT" sz="2400" dirty="0">
                <a:latin typeface="Times New Roman" panose="02020603050405020304" pitchFamily="18" charset="0"/>
                <a:cs typeface="Times New Roman" panose="02020603050405020304" pitchFamily="18" charset="0"/>
              </a:rPr>
              <a:t> ha un piccolo negozio di latte e frutta</a:t>
            </a:r>
          </a:p>
          <a:p>
            <a:pPr marL="0" indent="0">
              <a:buNone/>
            </a:pPr>
            <a:r>
              <a:rPr lang="it-IT" sz="2400" dirty="0">
                <a:latin typeface="Times New Roman" panose="02020603050405020304" pitchFamily="18" charset="0"/>
                <a:cs typeface="Times New Roman" panose="02020603050405020304" pitchFamily="18" charset="0"/>
              </a:rPr>
              <a:t> I figli Robert e Ludwig aiutano vendendo fiammiferi  e frequentano il Jacobs </a:t>
            </a:r>
            <a:r>
              <a:rPr lang="it-IT" sz="2400" dirty="0" err="1">
                <a:latin typeface="Times New Roman" panose="02020603050405020304" pitchFamily="18" charset="0"/>
                <a:cs typeface="Times New Roman" panose="02020603050405020304" pitchFamily="18" charset="0"/>
              </a:rPr>
              <a:t>Preparatory</a:t>
            </a:r>
            <a:endParaRPr lang="it-IT" sz="2400" dirty="0">
              <a:latin typeface="Times New Roman" panose="02020603050405020304" pitchFamily="18" charset="0"/>
              <a:cs typeface="Times New Roman" panose="02020603050405020304" pitchFamily="18" charset="0"/>
            </a:endParaRPr>
          </a:p>
          <a:p>
            <a:pPr marL="0" indent="0">
              <a:buNone/>
            </a:pPr>
            <a:r>
              <a:rPr lang="it-IT" sz="2400" dirty="0">
                <a:latin typeface="Times New Roman" panose="02020603050405020304" pitchFamily="18" charset="0"/>
                <a:cs typeface="Times New Roman" panose="02020603050405020304" pitchFamily="18" charset="0"/>
              </a:rPr>
              <a:t>I ragazzi a san Pietroburgo avranno tutori personali ed impareranno 5 lingue</a:t>
            </a:r>
          </a:p>
        </p:txBody>
      </p:sp>
      <p:pic>
        <p:nvPicPr>
          <p:cNvPr id="1026" name="Picture 2">
            <a:extLst>
              <a:ext uri="{FF2B5EF4-FFF2-40B4-BE49-F238E27FC236}">
                <a16:creationId xmlns:a16="http://schemas.microsoft.com/office/drawing/2014/main" id="{8DD8B2B5-7C12-829F-E831-21D1D5F2595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12160" y="998730"/>
            <a:ext cx="2088232" cy="243027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a piccola fiammiferaia (1977) Osamu Dezaki - Recensione | Quinlan.it">
            <a:extLst>
              <a:ext uri="{FF2B5EF4-FFF2-40B4-BE49-F238E27FC236}">
                <a16:creationId xmlns:a16="http://schemas.microsoft.com/office/drawing/2014/main" id="{AC5C4DCD-BEA9-0983-9600-29A7A3BAF7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2698" y="3794957"/>
            <a:ext cx="3825975" cy="2766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094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3020D5-DC6F-D4DC-AD2E-BFB096E1EBF5}"/>
              </a:ext>
            </a:extLst>
          </p:cNvPr>
          <p:cNvSpPr>
            <a:spLocks noGrp="1"/>
          </p:cNvSpPr>
          <p:nvPr>
            <p:ph type="title"/>
          </p:nvPr>
        </p:nvSpPr>
        <p:spPr/>
        <p:txBody>
          <a:bodyPr>
            <a:normAutofit/>
          </a:bodyPr>
          <a:lstStyle/>
          <a:p>
            <a:r>
              <a:rPr lang="it-IT" sz="2800" b="1" dirty="0">
                <a:latin typeface="Times New Roman" panose="02020603050405020304" pitchFamily="18" charset="0"/>
                <a:cs typeface="Times New Roman" panose="02020603050405020304" pitchFamily="18" charset="0"/>
              </a:rPr>
              <a:t>II emigrazione in Russia 1838</a:t>
            </a:r>
            <a:br>
              <a:rPr lang="it-IT" sz="2800" b="1" dirty="0">
                <a:latin typeface="Times New Roman" panose="02020603050405020304" pitchFamily="18" charset="0"/>
                <a:cs typeface="Times New Roman" panose="02020603050405020304" pitchFamily="18" charset="0"/>
              </a:rPr>
            </a:br>
            <a:r>
              <a:rPr lang="it-IT" sz="2800" b="1" dirty="0">
                <a:latin typeface="Times New Roman" panose="02020603050405020304" pitchFamily="18" charset="0"/>
                <a:cs typeface="Times New Roman" panose="02020603050405020304" pitchFamily="18" charset="0"/>
              </a:rPr>
              <a:t>San Pietroburgo</a:t>
            </a:r>
          </a:p>
        </p:txBody>
      </p:sp>
      <p:sp>
        <p:nvSpPr>
          <p:cNvPr id="3" name="Segnaposto contenuto 2">
            <a:extLst>
              <a:ext uri="{FF2B5EF4-FFF2-40B4-BE49-F238E27FC236}">
                <a16:creationId xmlns:a16="http://schemas.microsoft.com/office/drawing/2014/main" id="{22652BC2-69CD-A1E4-EE6E-49691B74F011}"/>
              </a:ext>
            </a:extLst>
          </p:cNvPr>
          <p:cNvSpPr>
            <a:spLocks noGrp="1"/>
          </p:cNvSpPr>
          <p:nvPr>
            <p:ph sz="half" idx="1"/>
          </p:nvPr>
        </p:nvSpPr>
        <p:spPr>
          <a:xfrm>
            <a:off x="440297" y="1700808"/>
            <a:ext cx="3195599" cy="4563363"/>
          </a:xfrm>
        </p:spPr>
        <p:txBody>
          <a:bodyPr>
            <a:normAutofit/>
          </a:bodyPr>
          <a:lstStyle/>
          <a:p>
            <a:pPr marL="0" indent="0">
              <a:buNone/>
            </a:pPr>
            <a:r>
              <a:rPr lang="it-IT" sz="2400" dirty="0">
                <a:latin typeface="Times New Roman" panose="02020603050405020304" pitchFamily="18" charset="0"/>
                <a:cs typeface="Times New Roman" panose="02020603050405020304" pitchFamily="18" charset="0"/>
              </a:rPr>
              <a:t>Apre un negozio di meccanica</a:t>
            </a:r>
          </a:p>
          <a:p>
            <a:pPr marL="0" indent="0">
              <a:buNone/>
            </a:pPr>
            <a:r>
              <a:rPr lang="it-IT" sz="2400" dirty="0">
                <a:latin typeface="Times New Roman" panose="02020603050405020304" pitchFamily="18" charset="0"/>
                <a:cs typeface="Times New Roman" panose="02020603050405020304" pitchFamily="18" charset="0"/>
              </a:rPr>
              <a:t>Costruisce ante per le finestre della cattedrale di San Pietroburgo</a:t>
            </a:r>
          </a:p>
          <a:p>
            <a:pPr marL="0" indent="0">
              <a:buNone/>
            </a:pPr>
            <a:r>
              <a:rPr lang="it-IT" sz="2400" dirty="0">
                <a:latin typeface="Times New Roman" panose="02020603050405020304" pitchFamily="18" charset="0"/>
                <a:cs typeface="Times New Roman" panose="02020603050405020304" pitchFamily="18" charset="0"/>
              </a:rPr>
              <a:t>Impianto di riscaldamento centralizzato</a:t>
            </a:r>
          </a:p>
          <a:p>
            <a:pPr marL="0" indent="0">
              <a:buNone/>
            </a:pPr>
            <a:r>
              <a:rPr lang="it-IT" sz="2400" dirty="0">
                <a:latin typeface="Times New Roman" panose="02020603050405020304" pitchFamily="18" charset="0"/>
                <a:cs typeface="Times New Roman" panose="02020603050405020304" pitchFamily="18" charset="0"/>
              </a:rPr>
              <a:t>Propone le sue mine navali allo zar</a:t>
            </a:r>
          </a:p>
        </p:txBody>
      </p:sp>
      <p:sp>
        <p:nvSpPr>
          <p:cNvPr id="6" name="CasellaDiTesto 5">
            <a:extLst>
              <a:ext uri="{FF2B5EF4-FFF2-40B4-BE49-F238E27FC236}">
                <a16:creationId xmlns:a16="http://schemas.microsoft.com/office/drawing/2014/main" id="{68B721A0-D2B5-485A-9852-CD9DAA0C6F4C}"/>
              </a:ext>
            </a:extLst>
          </p:cNvPr>
          <p:cNvSpPr txBox="1"/>
          <p:nvPr/>
        </p:nvSpPr>
        <p:spPr>
          <a:xfrm>
            <a:off x="4247456" y="5617840"/>
            <a:ext cx="4896544" cy="646331"/>
          </a:xfrm>
          <a:prstGeom prst="rect">
            <a:avLst/>
          </a:prstGeom>
          <a:noFill/>
        </p:spPr>
        <p:txBody>
          <a:bodyPr wrap="square" rtlCol="0">
            <a:spAutoFit/>
          </a:bodyPr>
          <a:lstStyle/>
          <a:p>
            <a:r>
              <a:rPr lang="it-IT" sz="1800" i="1" dirty="0">
                <a:latin typeface="Times New Roman" panose="02020603050405020304" pitchFamily="18" charset="0"/>
                <a:cs typeface="Times New Roman" panose="02020603050405020304" pitchFamily="18" charset="0"/>
              </a:rPr>
              <a:t> </a:t>
            </a:r>
            <a:r>
              <a:rPr lang="it-IT" i="1" dirty="0">
                <a:latin typeface="Times New Roman" panose="02020603050405020304" pitchFamily="18" charset="0"/>
                <a:cs typeface="Times New Roman" panose="02020603050405020304" pitchFamily="18" charset="0"/>
              </a:rPr>
              <a:t>U</a:t>
            </a:r>
            <a:r>
              <a:rPr lang="it-IT" sz="1800" i="1" dirty="0">
                <a:latin typeface="Times New Roman" panose="02020603050405020304" pitchFamily="18" charset="0"/>
                <a:cs typeface="Times New Roman" panose="02020603050405020304" pitchFamily="18" charset="0"/>
              </a:rPr>
              <a:t>na mina Nobel del 1855 restaurata ed esposta al National Maritime Museum  di Greenwich</a:t>
            </a:r>
          </a:p>
        </p:txBody>
      </p:sp>
      <p:pic>
        <p:nvPicPr>
          <p:cNvPr id="8" name="Segnaposto contenuto 7">
            <a:extLst>
              <a:ext uri="{FF2B5EF4-FFF2-40B4-BE49-F238E27FC236}">
                <a16:creationId xmlns:a16="http://schemas.microsoft.com/office/drawing/2014/main" id="{8C77C987-8781-B5B3-F6EF-E05FEF8113F4}"/>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2250" y="2193972"/>
            <a:ext cx="4038600" cy="2407778"/>
          </a:xfrm>
        </p:spPr>
      </p:pic>
    </p:spTree>
    <p:extLst>
      <p:ext uri="{BB962C8B-B14F-4D97-AF65-F5344CB8AC3E}">
        <p14:creationId xmlns:p14="http://schemas.microsoft.com/office/powerpoint/2010/main" val="1793170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DAD06D83-5D65-8910-749F-AD9541EBC762}"/>
              </a:ext>
            </a:extLst>
          </p:cNvPr>
          <p:cNvSpPr>
            <a:spLocks noGrp="1"/>
          </p:cNvSpPr>
          <p:nvPr>
            <p:ph type="title"/>
          </p:nvPr>
        </p:nvSpPr>
        <p:spPr/>
        <p:txBody>
          <a:bodyPr>
            <a:normAutofit fontScale="90000"/>
          </a:bodyPr>
          <a:lstStyle/>
          <a:p>
            <a:r>
              <a:rPr lang="it-IT" sz="2700" dirty="0">
                <a:latin typeface="Times New Roman" panose="02020603050405020304" pitchFamily="18" charset="0"/>
                <a:cs typeface="Times New Roman" panose="02020603050405020304" pitchFamily="18" charset="0"/>
              </a:rPr>
              <a:t>La mina  Nobel  a contatto chimico</a:t>
            </a:r>
            <a:br>
              <a:rPr lang="it-IT" sz="2700" dirty="0">
                <a:latin typeface="Times New Roman" panose="02020603050405020304" pitchFamily="18" charset="0"/>
                <a:cs typeface="Times New Roman" panose="02020603050405020304" pitchFamily="18" charset="0"/>
              </a:rPr>
            </a:br>
            <a:r>
              <a:rPr lang="it-IT" sz="2700" dirty="0">
                <a:latin typeface="Times New Roman" panose="02020603050405020304" pitchFamily="18" charset="0"/>
                <a:cs typeface="Times New Roman" panose="02020603050405020304" pitchFamily="18" charset="0"/>
              </a:rPr>
              <a:t>Non necessitava di una miccia né di un osservatore </a:t>
            </a:r>
            <a:br>
              <a:rPr lang="it-IT" sz="6600" dirty="0">
                <a:latin typeface="Times New Roman" panose="02020603050405020304" pitchFamily="18" charset="0"/>
                <a:cs typeface="Times New Roman" panose="02020603050405020304" pitchFamily="18" charset="0"/>
              </a:rPr>
            </a:br>
            <a:endParaRPr lang="it-IT" dirty="0"/>
          </a:p>
        </p:txBody>
      </p:sp>
      <p:sp>
        <p:nvSpPr>
          <p:cNvPr id="7" name="Segnaposto contenuto 6">
            <a:extLst>
              <a:ext uri="{FF2B5EF4-FFF2-40B4-BE49-F238E27FC236}">
                <a16:creationId xmlns:a16="http://schemas.microsoft.com/office/drawing/2014/main" id="{E523E39A-C357-B8FB-46E4-6696AFAA344E}"/>
              </a:ext>
            </a:extLst>
          </p:cNvPr>
          <p:cNvSpPr>
            <a:spLocks noGrp="1"/>
          </p:cNvSpPr>
          <p:nvPr>
            <p:ph sz="half" idx="1"/>
          </p:nvPr>
        </p:nvSpPr>
        <p:spPr/>
        <p:txBody>
          <a:bodyPr>
            <a:normAutofit fontScale="55000" lnSpcReduction="20000"/>
          </a:bodyPr>
          <a:lstStyle/>
          <a:p>
            <a:pPr marL="0" indent="0">
              <a:buNone/>
            </a:pPr>
            <a:r>
              <a:rPr lang="it-IT" sz="2800" dirty="0"/>
              <a:t>Contenitori di zinco a forma conica( h=70cm( 2 piedi). L=38cm(15 pollici)caricate nella parte alta da 3,63Kg( 8 pounds)di esplosivo. </a:t>
            </a:r>
          </a:p>
          <a:p>
            <a:pPr marL="0" indent="0">
              <a:buNone/>
            </a:pPr>
            <a:r>
              <a:rPr lang="it-IT" sz="2800" b="1" dirty="0"/>
              <a:t>Il detonatore </a:t>
            </a:r>
            <a:r>
              <a:rPr lang="it-IT" b="1" dirty="0"/>
              <a:t>:</a:t>
            </a:r>
            <a:r>
              <a:rPr lang="it-IT" sz="2800" dirty="0"/>
              <a:t> una barra scorrevole formata da un tubo di alluminio e vetro che usciva dalla mina. Il tubo di vetro della grandezza di una matita era riempito di acido solforico mischiato a clorato di potassio e zucchero chiusi in un involucro di piombo che circondava</a:t>
            </a:r>
          </a:p>
          <a:p>
            <a:pPr marL="0" indent="0">
              <a:buNone/>
            </a:pPr>
            <a:r>
              <a:rPr lang="it-IT" sz="2800" dirty="0"/>
              <a:t> La mina ormeggiata a pochi piedi sotto la superficie e mantenuta verticale da un sistema di fili a piombo. Se il piombo è sollecitato da un urto la barra si sposta causando la rottura del tubicino di vetro, esponendo all’aria la miscela chimica che s’incendiava e  innescava la mina. </a:t>
            </a:r>
          </a:p>
          <a:p>
            <a:pPr marL="0" indent="0">
              <a:buNone/>
            </a:pPr>
            <a:r>
              <a:rPr lang="it-IT" sz="2800" b="1" dirty="0">
                <a:solidFill>
                  <a:srgbClr val="FF0000"/>
                </a:solidFill>
              </a:rPr>
              <a:t>Un esplosivo più potente avrebbe migliorato le mine. Fu così che Immanuel pensò di mandare il figlio Alfred a studiare la scoperta di Sobrero della nitroglicerina.</a:t>
            </a:r>
          </a:p>
          <a:p>
            <a:endParaRPr lang="it-IT" dirty="0"/>
          </a:p>
        </p:txBody>
      </p:sp>
      <p:pic>
        <p:nvPicPr>
          <p:cNvPr id="10" name="Segnaposto contenuto 9">
            <a:extLst>
              <a:ext uri="{FF2B5EF4-FFF2-40B4-BE49-F238E27FC236}">
                <a16:creationId xmlns:a16="http://schemas.microsoft.com/office/drawing/2014/main" id="{1FF4D058-5C9F-2115-3222-70472D8355B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33987" y="1600201"/>
            <a:ext cx="3202753" cy="4096544"/>
          </a:xfrm>
        </p:spPr>
      </p:pic>
    </p:spTree>
    <p:extLst>
      <p:ext uri="{BB962C8B-B14F-4D97-AF65-F5344CB8AC3E}">
        <p14:creationId xmlns:p14="http://schemas.microsoft.com/office/powerpoint/2010/main" val="2778249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ABFE9DB7-5F6E-E2FC-6657-11273D7875FB}"/>
              </a:ext>
            </a:extLst>
          </p:cNvPr>
          <p:cNvSpPr>
            <a:spLocks noGrp="1"/>
          </p:cNvSpPr>
          <p:nvPr>
            <p:ph type="title"/>
          </p:nvPr>
        </p:nvSpPr>
        <p:spPr/>
        <p:txBody>
          <a:bodyPr>
            <a:normAutofit/>
          </a:bodyPr>
          <a:lstStyle/>
          <a:p>
            <a:r>
              <a:rPr lang="it-IT" sz="2400" i="1" dirty="0">
                <a:latin typeface="Times New Roman" panose="02020603050405020304" pitchFamily="18" charset="0"/>
                <a:cs typeface="Times New Roman" panose="02020603050405020304" pitchFamily="18" charset="0"/>
              </a:rPr>
              <a:t>Con i 3000 rubli concessi dallo zar apre le</a:t>
            </a:r>
            <a:br>
              <a:rPr lang="it-IT" sz="2800" dirty="0">
                <a:latin typeface="Times New Roman" panose="02020603050405020304" pitchFamily="18" charset="0"/>
                <a:cs typeface="Times New Roman" panose="02020603050405020304" pitchFamily="18" charset="0"/>
              </a:rPr>
            </a:br>
            <a:r>
              <a:rPr lang="it-IT" sz="2800" b="1" dirty="0">
                <a:latin typeface="Times New Roman" panose="02020603050405020304" pitchFamily="18" charset="0"/>
                <a:cs typeface="Times New Roman" panose="02020603050405020304" pitchFamily="18" charset="0"/>
              </a:rPr>
              <a:t> Officine Nobel </a:t>
            </a:r>
          </a:p>
        </p:txBody>
      </p:sp>
      <p:sp>
        <p:nvSpPr>
          <p:cNvPr id="11" name="Segnaposto contenuto 10">
            <a:extLst>
              <a:ext uri="{FF2B5EF4-FFF2-40B4-BE49-F238E27FC236}">
                <a16:creationId xmlns:a16="http://schemas.microsoft.com/office/drawing/2014/main" id="{D1AC1A68-464C-C017-3FC1-A7F69C36D496}"/>
              </a:ext>
            </a:extLst>
          </p:cNvPr>
          <p:cNvSpPr>
            <a:spLocks noGrp="1"/>
          </p:cNvSpPr>
          <p:nvPr>
            <p:ph sz="half" idx="1"/>
          </p:nvPr>
        </p:nvSpPr>
        <p:spPr>
          <a:xfrm>
            <a:off x="457200" y="1600200"/>
            <a:ext cx="3682752" cy="4525963"/>
          </a:xfrm>
        </p:spPr>
        <p:txBody>
          <a:bodyPr>
            <a:normAutofit/>
          </a:bodyPr>
          <a:lstStyle/>
          <a:p>
            <a:pPr marL="0" indent="0">
              <a:buNone/>
            </a:pPr>
            <a:endParaRPr lang="it-IT" sz="2400" dirty="0">
              <a:latin typeface="Times New Roman" panose="02020603050405020304" pitchFamily="18" charset="0"/>
              <a:cs typeface="Times New Roman" panose="02020603050405020304" pitchFamily="18" charset="0"/>
            </a:endParaRPr>
          </a:p>
          <a:p>
            <a:pPr marL="0" indent="0">
              <a:buNone/>
            </a:pPr>
            <a:r>
              <a:rPr lang="it-IT" sz="2400" dirty="0">
                <a:latin typeface="Times New Roman" panose="02020603050405020304" pitchFamily="18" charset="0"/>
                <a:cs typeface="Times New Roman" panose="02020603050405020304" pitchFamily="18" charset="0"/>
              </a:rPr>
              <a:t>Fabbrica: di ruote e mozzi e raggi assemblati in maniera moderna, e  torni.</a:t>
            </a:r>
          </a:p>
          <a:p>
            <a:pPr marL="0" indent="0">
              <a:buNone/>
            </a:pPr>
            <a:r>
              <a:rPr lang="it-IT" sz="2400" dirty="0">
                <a:latin typeface="Times New Roman" panose="02020603050405020304" pitchFamily="18" charset="0"/>
                <a:cs typeface="Times New Roman" panose="02020603050405020304" pitchFamily="18" charset="0"/>
              </a:rPr>
              <a:t>Militari interessati al commercio di munizioni</a:t>
            </a:r>
          </a:p>
          <a:p>
            <a:pPr marL="0" indent="0">
              <a:buNone/>
            </a:pPr>
            <a:r>
              <a:rPr lang="it-IT" sz="2400" dirty="0">
                <a:latin typeface="Times New Roman" panose="02020603050405020304" pitchFamily="18" charset="0"/>
                <a:cs typeface="Times New Roman" panose="02020603050405020304" pitchFamily="18" charset="0"/>
              </a:rPr>
              <a:t> Entra nel progetto di costruzione della </a:t>
            </a:r>
            <a:r>
              <a:rPr lang="it-IT" sz="2400" b="1" dirty="0">
                <a:latin typeface="Times New Roman" panose="02020603050405020304" pitchFamily="18" charset="0"/>
                <a:cs typeface="Times New Roman" panose="02020603050405020304" pitchFamily="18" charset="0"/>
              </a:rPr>
              <a:t>ferrovia San Pietroburgo -Mosca</a:t>
            </a:r>
          </a:p>
          <a:p>
            <a:endParaRPr lang="it-IT" dirty="0"/>
          </a:p>
          <a:p>
            <a:endParaRPr lang="it-IT" dirty="0"/>
          </a:p>
        </p:txBody>
      </p:sp>
      <p:pic>
        <p:nvPicPr>
          <p:cNvPr id="2050" name="Picture 2">
            <a:extLst>
              <a:ext uri="{FF2B5EF4-FFF2-40B4-BE49-F238E27FC236}">
                <a16:creationId xmlns:a16="http://schemas.microsoft.com/office/drawing/2014/main" id="{7646C4D5-485A-C4A4-045F-D290AC16A70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89224" y="2132856"/>
            <a:ext cx="4038600" cy="3428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901835"/>
      </p:ext>
    </p:extLst>
  </p:cSld>
  <p:clrMapOvr>
    <a:masterClrMapping/>
  </p:clrMapOvr>
</p:sld>
</file>

<file path=ppt/theme/theme1.xml><?xml version="1.0" encoding="utf-8"?>
<a:theme xmlns:a="http://schemas.openxmlformats.org/drawingml/2006/main" name="Tema di Office">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8021</TotalTime>
  <Words>2495</Words>
  <Application>Microsoft Office PowerPoint</Application>
  <PresentationFormat>Presentazione su schermo (4:3)</PresentationFormat>
  <Paragraphs>224</Paragraphs>
  <Slides>44</Slides>
  <Notes>2</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44</vt:i4>
      </vt:variant>
    </vt:vector>
  </HeadingPairs>
  <TitlesOfParts>
    <vt:vector size="52" baseType="lpstr">
      <vt:lpstr>Arial</vt:lpstr>
      <vt:lpstr>Calibri</vt:lpstr>
      <vt:lpstr>Calibri Light</vt:lpstr>
      <vt:lpstr>Geneva</vt:lpstr>
      <vt:lpstr>Times New Roman</vt:lpstr>
      <vt:lpstr>Wremena Regular</vt:lpstr>
      <vt:lpstr>Tema di Office</vt:lpstr>
      <vt:lpstr>Personalizza struttura</vt:lpstr>
      <vt:lpstr> La famiglia Nobel dalle armi al petrolio </vt:lpstr>
      <vt:lpstr>Presentazione standard di PowerPoint</vt:lpstr>
      <vt:lpstr>I NOBEL all’ombra di Alfred</vt:lpstr>
      <vt:lpstr>Il padre Immanuel</vt:lpstr>
      <vt:lpstr> La prima emigrazione   in Finlandia 1837</vt:lpstr>
      <vt:lpstr> Intanto  a Stoccolma </vt:lpstr>
      <vt:lpstr>II emigrazione in Russia 1838 San Pietroburgo</vt:lpstr>
      <vt:lpstr>La mina  Nobel  a contatto chimico Non necessitava di una miccia né di un osservatore  </vt:lpstr>
      <vt:lpstr>Con i 3000 rubli concessi dallo zar apre le  Officine Nobel </vt:lpstr>
      <vt:lpstr>Durante la guerra di Crimea 1852-56</vt:lpstr>
      <vt:lpstr>Crisi dell’impresa Nobel </vt:lpstr>
      <vt:lpstr>   Un grave lutto </vt:lpstr>
      <vt:lpstr>Gli ultimi 8 anni di Immanuel</vt:lpstr>
      <vt:lpstr>Ludwig a San Pietroburgo</vt:lpstr>
      <vt:lpstr>1870 in tutta Europa la corsa agli armamenti </vt:lpstr>
      <vt:lpstr>L’industria del ferro e delle armi</vt:lpstr>
      <vt:lpstr>La ruota Nobel</vt:lpstr>
      <vt:lpstr>Le nuove armi</vt:lpstr>
      <vt:lpstr>Ludwig diventa il maggiore produttore di armi</vt:lpstr>
      <vt:lpstr>Ludwig grande capitano d’industria Si occupa del benessere degli operai </vt:lpstr>
      <vt:lpstr>Il fratello maggiore : Robert</vt:lpstr>
      <vt:lpstr>1870 Robert prende la direzione della fabbrica </vt:lpstr>
      <vt:lpstr>Lo spionaggio industriale</vt:lpstr>
      <vt:lpstr>Il viaggio Da Baku a Volgdrag attraversando il Volga</vt:lpstr>
      <vt:lpstr>Robert investe nel petrolio</vt:lpstr>
      <vt:lpstr>Per tre anni Robert si dedicò solo alla produzione del Kerosene </vt:lpstr>
      <vt:lpstr>Nuovo metodo di estrazione del kerosene La distillazione frazionata </vt:lpstr>
      <vt:lpstr>il primo pozzo di petrolio al mondo è stato scavato sulla penisola di Abşeron, vicino a Baku (nell’attuale Azerbaigian), nel 1846.</vt:lpstr>
      <vt:lpstr>A Baku una foresta di trivellazioni selvagge</vt:lpstr>
      <vt:lpstr>Ludwig arrivò a Baku nell’aprile del 1876  Inizia l’era dei Nobel nell’industria petrolifera russa </vt:lpstr>
      <vt:lpstr>Il primo geyser</vt:lpstr>
      <vt:lpstr>I trasporto del petrolio a Baku</vt:lpstr>
      <vt:lpstr>Dai carri cisterna ai Vagoni ferroviari</vt:lpstr>
      <vt:lpstr>Gli oleodotti</vt:lpstr>
      <vt:lpstr>Il primo oleodotto  tra i giacimenti Balkhani e la raffineria in città</vt:lpstr>
      <vt:lpstr>Chiatte cisterna e  petroliere Le vie di acqua</vt:lpstr>
      <vt:lpstr> Zoroaster La prima petroliera del mondo disegnata  da Ludvig Nobel</vt:lpstr>
      <vt:lpstr>Branobel   Compagnia fratelli Nobel per la produzione del petrolio</vt:lpstr>
      <vt:lpstr>L’industria petrolifera dei fratelli Nobel</vt:lpstr>
      <vt:lpstr>Ludvig   Imprenditore Visionario e benefattore</vt:lpstr>
      <vt:lpstr>Emanuel l’ultimo erede</vt:lpstr>
      <vt:lpstr>Ieri e oggi</vt:lpstr>
      <vt:lpstr>Nobel Brothers' Museum, International Conference Centre and Baku Nobel Oil Club</vt:lpstr>
      <vt:lpstr>Bibliografia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Invenzione della dinamite</dc:title>
  <dc:creator>Laura</dc:creator>
  <cp:lastModifiedBy>Laura Franchini</cp:lastModifiedBy>
  <cp:revision>438</cp:revision>
  <dcterms:created xsi:type="dcterms:W3CDTF">2017-03-20T15:36:04Z</dcterms:created>
  <dcterms:modified xsi:type="dcterms:W3CDTF">2023-10-05T10:53:21Z</dcterms:modified>
</cp:coreProperties>
</file>