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9" r:id="rId1"/>
  </p:sldMasterIdLst>
  <p:notesMasterIdLst>
    <p:notesMasterId r:id="rId26"/>
  </p:notesMasterIdLst>
  <p:sldIdLst>
    <p:sldId id="305" r:id="rId2"/>
    <p:sldId id="262" r:id="rId3"/>
    <p:sldId id="281" r:id="rId4"/>
    <p:sldId id="293" r:id="rId5"/>
    <p:sldId id="298" r:id="rId6"/>
    <p:sldId id="300" r:id="rId7"/>
    <p:sldId id="306" r:id="rId8"/>
    <p:sldId id="313" r:id="rId9"/>
    <p:sldId id="310" r:id="rId10"/>
    <p:sldId id="268" r:id="rId11"/>
    <p:sldId id="304" r:id="rId12"/>
    <p:sldId id="302" r:id="rId13"/>
    <p:sldId id="307" r:id="rId14"/>
    <p:sldId id="278" r:id="rId15"/>
    <p:sldId id="303" r:id="rId16"/>
    <p:sldId id="309" r:id="rId17"/>
    <p:sldId id="312" r:id="rId18"/>
    <p:sldId id="297" r:id="rId19"/>
    <p:sldId id="274" r:id="rId20"/>
    <p:sldId id="291" r:id="rId21"/>
    <p:sldId id="284" r:id="rId22"/>
    <p:sldId id="287" r:id="rId23"/>
    <p:sldId id="315" r:id="rId24"/>
    <p:sldId id="314" r:id="rId2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019" autoAdjust="0"/>
  </p:normalViewPr>
  <p:slideViewPr>
    <p:cSldViewPr snapToGrid="0">
      <p:cViewPr varScale="1">
        <p:scale>
          <a:sx n="53" d="100"/>
          <a:sy n="53" d="100"/>
        </p:scale>
        <p:origin x="1392"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4" d="100"/>
          <a:sy n="54" d="100"/>
        </p:scale>
        <p:origin x="289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5.xml.rels><?xml version="1.0" encoding="UTF-8" standalone="yes"?>
<Relationships xmlns="http://schemas.openxmlformats.org/package/2006/relationships"><Relationship Id="rId2" Type="http://schemas.openxmlformats.org/officeDocument/2006/relationships/hyperlink" Target="https://www.facebook.com/ferruccio.diozzi?locale=it_IT" TargetMode="External"/><Relationship Id="rId1" Type="http://schemas.openxmlformats.org/officeDocument/2006/relationships/hyperlink" Target="mailto:Ferruccio.diozzi@gmail.com" TargetMode="External"/></Relationships>
</file>

<file path=ppt/diagrams/_rels/drawing5.xml.rels><?xml version="1.0" encoding="UTF-8" standalone="yes"?>
<Relationships xmlns="http://schemas.openxmlformats.org/package/2006/relationships"><Relationship Id="rId2" Type="http://schemas.openxmlformats.org/officeDocument/2006/relationships/hyperlink" Target="https://www.facebook.com/ferruccio.diozzi?locale=it_IT" TargetMode="External"/><Relationship Id="rId1" Type="http://schemas.openxmlformats.org/officeDocument/2006/relationships/hyperlink" Target="mailto:Ferruccio.diozzi@gmail.co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082A53-E7DC-470B-A8A9-CEC25801FC3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it-IT"/>
        </a:p>
      </dgm:t>
    </dgm:pt>
    <dgm:pt modelId="{4BF30889-B387-4EE4-A9F8-53D9839A5605}">
      <dgm:prSet custT="1"/>
      <dgm:spPr/>
      <dgm:t>
        <a:bodyPr/>
        <a:lstStyle/>
        <a:p>
          <a:pPr algn="just"/>
          <a:endParaRPr lang="it-IT" sz="2800" b="1" dirty="0">
            <a:latin typeface="Calibri" panose="020F0502020204030204" pitchFamily="34" charset="0"/>
            <a:ea typeface="Calibri" panose="020F0502020204030204" pitchFamily="34" charset="0"/>
            <a:cs typeface="Calibri" panose="020F0502020204030204" pitchFamily="34" charset="0"/>
          </a:endParaRPr>
        </a:p>
        <a:p>
          <a:pPr algn="ctr"/>
          <a:endParaRPr lang="it-IT" sz="3600" b="1" dirty="0">
            <a:solidFill>
              <a:srgbClr val="FFFFFF"/>
            </a:solidFill>
          </a:endParaRPr>
        </a:p>
        <a:p>
          <a:pPr algn="ctr"/>
          <a:r>
            <a:rPr lang="it-IT" sz="3600" b="1" dirty="0">
              <a:solidFill>
                <a:srgbClr val="FFFFFF"/>
              </a:solidFill>
            </a:rPr>
            <a:t>Moon Village Association - </a:t>
          </a:r>
          <a:r>
            <a:rPr lang="it-IT" sz="3600" b="1" dirty="0" err="1">
              <a:solidFill>
                <a:srgbClr val="FFFFFF"/>
              </a:solidFill>
            </a:rPr>
            <a:t>Italy</a:t>
          </a:r>
          <a:br>
            <a:rPr lang="it-IT" sz="3600" b="1" dirty="0">
              <a:solidFill>
                <a:srgbClr val="FFFFFF"/>
              </a:solidFill>
            </a:rPr>
          </a:br>
          <a:br>
            <a:rPr lang="it-IT" sz="3600" b="1" dirty="0">
              <a:solidFill>
                <a:srgbClr val="FFFFFF"/>
              </a:solidFill>
            </a:rPr>
          </a:br>
          <a:r>
            <a:rPr lang="it-IT" sz="3600" b="1" dirty="0">
              <a:solidFill>
                <a:srgbClr val="FFFFFF"/>
              </a:solidFill>
            </a:rPr>
            <a:t>Space </a:t>
          </a:r>
          <a:r>
            <a:rPr lang="it-IT" sz="3600" b="1" dirty="0" err="1">
              <a:solidFill>
                <a:srgbClr val="FFFFFF"/>
              </a:solidFill>
            </a:rPr>
            <a:t>Summer</a:t>
          </a:r>
          <a:r>
            <a:rPr lang="it-IT" sz="3600" b="1" dirty="0">
              <a:solidFill>
                <a:srgbClr val="FFFFFF"/>
              </a:solidFill>
            </a:rPr>
            <a:t> School</a:t>
          </a:r>
          <a:br>
            <a:rPr lang="it-IT" sz="3600" b="1" dirty="0">
              <a:solidFill>
                <a:srgbClr val="FFFFFF"/>
              </a:solidFill>
            </a:rPr>
          </a:br>
          <a:r>
            <a:rPr lang="it-IT" sz="3600" b="1" dirty="0">
              <a:solidFill>
                <a:srgbClr val="FFFFFF"/>
              </a:solidFill>
            </a:rPr>
            <a:t>Beyond Borders Edition</a:t>
          </a:r>
          <a:br>
            <a:rPr lang="it-IT" sz="3600" b="1" dirty="0">
              <a:solidFill>
                <a:srgbClr val="FFFFFF"/>
              </a:solidFill>
            </a:rPr>
          </a:br>
          <a:br>
            <a:rPr lang="it-IT" sz="3600" b="1" dirty="0">
              <a:solidFill>
                <a:srgbClr val="FFFFFF"/>
              </a:solidFill>
            </a:rPr>
          </a:br>
          <a:r>
            <a:rPr lang="it-IT" sz="3600" b="1" dirty="0">
              <a:solidFill>
                <a:srgbClr val="FFFFFF"/>
              </a:solidFill>
            </a:rPr>
            <a:t>IMD2024</a:t>
          </a:r>
          <a:r>
            <a:rPr lang="it-IT" sz="3600" b="1" dirty="0">
              <a:latin typeface="Calibri" panose="020F0502020204030204" pitchFamily="34" charset="0"/>
              <a:ea typeface="Calibri" panose="020F0502020204030204" pitchFamily="34" charset="0"/>
              <a:cs typeface="Calibri" panose="020F0502020204030204" pitchFamily="34" charset="0"/>
            </a:rPr>
            <a:t>P</a:t>
          </a:r>
        </a:p>
        <a:p>
          <a:pPr algn="ctr"/>
          <a:r>
            <a:rPr lang="it-IT" sz="3600" b="1" i="0" dirty="0">
              <a:latin typeface="Calibri" panose="020F0502020204030204" pitchFamily="34" charset="0"/>
              <a:ea typeface="Calibri" panose="020F0502020204030204" pitchFamily="34" charset="0"/>
              <a:cs typeface="Calibri" panose="020F0502020204030204" pitchFamily="34" charset="0"/>
            </a:rPr>
            <a:t>Ferruccio Diozzi</a:t>
          </a:r>
        </a:p>
        <a:p>
          <a:pPr algn="ctr"/>
          <a:r>
            <a:rPr lang="it-IT" sz="3600" b="1" i="0" dirty="0">
              <a:latin typeface="Calibri" panose="020F0502020204030204" pitchFamily="34" charset="0"/>
              <a:ea typeface="Calibri" panose="020F0502020204030204" pitchFamily="34" charset="0"/>
              <a:cs typeface="Calibri" panose="020F0502020204030204" pitchFamily="34" charset="0"/>
            </a:rPr>
            <a:t>Associazione Amici di Città della Scienza </a:t>
          </a:r>
        </a:p>
        <a:p>
          <a:pPr algn="ctr"/>
          <a:r>
            <a:rPr lang="en-US" sz="3600" b="1" i="1" dirty="0">
              <a:latin typeface="Calibri" panose="020F0502020204030204" pitchFamily="34" charset="0"/>
              <a:ea typeface="Calibri" panose="020F0502020204030204" pitchFamily="34" charset="0"/>
              <a:cs typeface="Calibri" panose="020F0502020204030204" pitchFamily="34" charset="0"/>
            </a:rPr>
            <a:t>A look at science and Sci-Fi between dreams and nightmares</a:t>
          </a:r>
          <a:br>
            <a:rPr lang="it-IT" sz="3600" b="1" i="1" dirty="0">
              <a:latin typeface="Calibri" panose="020F0502020204030204" pitchFamily="34" charset="0"/>
              <a:ea typeface="Calibri" panose="020F0502020204030204" pitchFamily="34" charset="0"/>
              <a:cs typeface="Calibri" panose="020F0502020204030204" pitchFamily="34" charset="0"/>
            </a:rPr>
          </a:br>
          <a:endParaRPr lang="it-IT" sz="3600" b="1" i="1" dirty="0">
            <a:latin typeface="Calibri" panose="020F0502020204030204" pitchFamily="34" charset="0"/>
            <a:ea typeface="Calibri" panose="020F0502020204030204" pitchFamily="34" charset="0"/>
            <a:cs typeface="Calibri" panose="020F0502020204030204" pitchFamily="34" charset="0"/>
          </a:endParaRPr>
        </a:p>
        <a:p>
          <a:pPr algn="ctr"/>
          <a:endParaRPr lang="it-IT" sz="2800" b="1" dirty="0">
            <a:latin typeface="Calibri" panose="020F0502020204030204" pitchFamily="34" charset="0"/>
            <a:ea typeface="Calibri" panose="020F0502020204030204" pitchFamily="34" charset="0"/>
            <a:cs typeface="Calibri" panose="020F0502020204030204" pitchFamily="34" charset="0"/>
          </a:endParaRPr>
        </a:p>
        <a:p>
          <a:pPr algn="ctr"/>
          <a:endParaRPr lang="it-IT" sz="2800" b="1" dirty="0">
            <a:latin typeface="Calibri" panose="020F0502020204030204" pitchFamily="34" charset="0"/>
            <a:ea typeface="Calibri" panose="020F0502020204030204" pitchFamily="34" charset="0"/>
            <a:cs typeface="Calibri" panose="020F0502020204030204" pitchFamily="34" charset="0"/>
          </a:endParaRPr>
        </a:p>
      </dgm:t>
    </dgm:pt>
    <dgm:pt modelId="{B4DB6D13-D2AD-40AC-BD8F-CEF7B1CD3BA1}" type="parTrans" cxnId="{1B829C28-3075-4B1D-A7EF-3562642E34BD}">
      <dgm:prSet/>
      <dgm:spPr/>
      <dgm:t>
        <a:bodyPr/>
        <a:lstStyle/>
        <a:p>
          <a:endParaRPr lang="it-IT"/>
        </a:p>
      </dgm:t>
    </dgm:pt>
    <dgm:pt modelId="{E1A6C66A-1810-4751-9E57-9755E760AA6D}" type="sibTrans" cxnId="{1B829C28-3075-4B1D-A7EF-3562642E34BD}">
      <dgm:prSet/>
      <dgm:spPr/>
      <dgm:t>
        <a:bodyPr/>
        <a:lstStyle/>
        <a:p>
          <a:endParaRPr lang="it-IT"/>
        </a:p>
      </dgm:t>
    </dgm:pt>
    <dgm:pt modelId="{6D608138-B98A-4017-8B2A-164805A03D90}" type="pres">
      <dgm:prSet presAssocID="{4E082A53-E7DC-470B-A8A9-CEC25801FC32}" presName="linear" presStyleCnt="0">
        <dgm:presLayoutVars>
          <dgm:animLvl val="lvl"/>
          <dgm:resizeHandles val="exact"/>
        </dgm:presLayoutVars>
      </dgm:prSet>
      <dgm:spPr/>
    </dgm:pt>
    <dgm:pt modelId="{D045402D-26B3-4F41-9230-BCBE1338C918}" type="pres">
      <dgm:prSet presAssocID="{4BF30889-B387-4EE4-A9F8-53D9839A5605}" presName="parentText" presStyleLbl="node1" presStyleIdx="0" presStyleCnt="1" custLinFactNeighborX="716" custLinFactNeighborY="-12079">
        <dgm:presLayoutVars>
          <dgm:chMax val="0"/>
          <dgm:bulletEnabled val="1"/>
        </dgm:presLayoutVars>
      </dgm:prSet>
      <dgm:spPr/>
    </dgm:pt>
  </dgm:ptLst>
  <dgm:cxnLst>
    <dgm:cxn modelId="{1B829C28-3075-4B1D-A7EF-3562642E34BD}" srcId="{4E082A53-E7DC-470B-A8A9-CEC25801FC32}" destId="{4BF30889-B387-4EE4-A9F8-53D9839A5605}" srcOrd="0" destOrd="0" parTransId="{B4DB6D13-D2AD-40AC-BD8F-CEF7B1CD3BA1}" sibTransId="{E1A6C66A-1810-4751-9E57-9755E760AA6D}"/>
    <dgm:cxn modelId="{B90F044D-FF3E-42B6-A02C-BADCE5B1389E}" type="presOf" srcId="{4BF30889-B387-4EE4-A9F8-53D9839A5605}" destId="{D045402D-26B3-4F41-9230-BCBE1338C918}" srcOrd="0" destOrd="0" presId="urn:microsoft.com/office/officeart/2005/8/layout/vList2"/>
    <dgm:cxn modelId="{FEE5A5EE-E882-4000-96FF-EDC3AE8280FC}" type="presOf" srcId="{4E082A53-E7DC-470B-A8A9-CEC25801FC32}" destId="{6D608138-B98A-4017-8B2A-164805A03D90}" srcOrd="0" destOrd="0" presId="urn:microsoft.com/office/officeart/2005/8/layout/vList2"/>
    <dgm:cxn modelId="{446CF09E-ED50-4A8B-AB28-44AD68C02C44}" type="presParOf" srcId="{6D608138-B98A-4017-8B2A-164805A03D90}" destId="{D045402D-26B3-4F41-9230-BCBE1338C91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082A53-E7DC-470B-A8A9-CEC25801FC3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it-IT"/>
        </a:p>
      </dgm:t>
    </dgm:pt>
    <dgm:pt modelId="{4BF30889-B387-4EE4-A9F8-53D9839A5605}">
      <dgm:prSet custT="1"/>
      <dgm:spPr/>
      <dgm:t>
        <a:bodyPr/>
        <a:lstStyle/>
        <a:p>
          <a:pPr algn="just"/>
          <a:r>
            <a:rPr lang="it-IT" sz="2800" b="1" dirty="0" err="1">
              <a:latin typeface="Calibri" panose="020F0502020204030204" pitchFamily="34" charset="0"/>
              <a:ea typeface="Calibri" panose="020F0502020204030204" pitchFamily="34" charset="0"/>
              <a:cs typeface="Calibri" panose="020F0502020204030204" pitchFamily="34" charset="0"/>
            </a:rPr>
            <a:t>Introduction</a:t>
          </a:r>
          <a:endParaRPr lang="it-IT" sz="2800" b="1" dirty="0">
            <a:latin typeface="Calibri" panose="020F0502020204030204" pitchFamily="34" charset="0"/>
            <a:ea typeface="Calibri" panose="020F0502020204030204" pitchFamily="34" charset="0"/>
            <a:cs typeface="Calibri" panose="020F0502020204030204" pitchFamily="34" charset="0"/>
          </a:endParaRPr>
        </a:p>
        <a:p>
          <a:pPr algn="just"/>
          <a:r>
            <a:rPr lang="it-IT" sz="2800" b="1" dirty="0">
              <a:latin typeface="Calibri" panose="020F0502020204030204" pitchFamily="34" charset="0"/>
              <a:ea typeface="Calibri" panose="020F0502020204030204" pitchFamily="34" charset="0"/>
              <a:cs typeface="Calibri" panose="020F0502020204030204" pitchFamily="34" charset="0"/>
            </a:rPr>
            <a:t>The </a:t>
          </a:r>
          <a:r>
            <a:rPr lang="it-IT" sz="2800" b="1" dirty="0" err="1">
              <a:latin typeface="Calibri" panose="020F0502020204030204" pitchFamily="34" charset="0"/>
              <a:ea typeface="Calibri" panose="020F0502020204030204" pitchFamily="34" charset="0"/>
              <a:cs typeface="Calibri" panose="020F0502020204030204" pitchFamily="34" charset="0"/>
            </a:rPr>
            <a:t>relationship</a:t>
          </a:r>
          <a:r>
            <a:rPr lang="it-IT" sz="2800" b="1" dirty="0">
              <a:latin typeface="Calibri" panose="020F0502020204030204" pitchFamily="34" charset="0"/>
              <a:ea typeface="Calibri" panose="020F0502020204030204" pitchFamily="34" charset="0"/>
              <a:cs typeface="Calibri" panose="020F0502020204030204" pitchFamily="34" charset="0"/>
            </a:rPr>
            <a:t> </a:t>
          </a:r>
          <a:r>
            <a:rPr lang="it-IT" sz="2800" b="1" dirty="0" err="1">
              <a:latin typeface="Calibri" panose="020F0502020204030204" pitchFamily="34" charset="0"/>
              <a:ea typeface="Calibri" panose="020F0502020204030204" pitchFamily="34" charset="0"/>
              <a:cs typeface="Calibri" panose="020F0502020204030204" pitchFamily="34" charset="0"/>
            </a:rPr>
            <a:t>between</a:t>
          </a:r>
          <a:r>
            <a:rPr lang="it-IT" sz="2800" b="1" dirty="0">
              <a:latin typeface="Calibri" panose="020F0502020204030204" pitchFamily="34" charset="0"/>
              <a:ea typeface="Calibri" panose="020F0502020204030204" pitchFamily="34" charset="0"/>
              <a:cs typeface="Calibri" panose="020F0502020204030204" pitchFamily="34" charset="0"/>
            </a:rPr>
            <a:t> </a:t>
          </a:r>
          <a:r>
            <a:rPr lang="it-IT" sz="2800" b="1" dirty="0" err="1">
              <a:latin typeface="Calibri" panose="020F0502020204030204" pitchFamily="34" charset="0"/>
              <a:ea typeface="Calibri" panose="020F0502020204030204" pitchFamily="34" charset="0"/>
              <a:cs typeface="Calibri" panose="020F0502020204030204" pitchFamily="34" charset="0"/>
            </a:rPr>
            <a:t>humans</a:t>
          </a:r>
          <a:r>
            <a:rPr lang="it-IT" sz="2800" b="1" dirty="0">
              <a:latin typeface="Calibri" panose="020F0502020204030204" pitchFamily="34" charset="0"/>
              <a:ea typeface="Calibri" panose="020F0502020204030204" pitchFamily="34" charset="0"/>
              <a:cs typeface="Calibri" panose="020F0502020204030204" pitchFamily="34" charset="0"/>
            </a:rPr>
            <a:t> and </a:t>
          </a:r>
          <a:r>
            <a:rPr lang="it-IT" sz="2800" b="1" dirty="0" err="1">
              <a:latin typeface="Calibri" panose="020F0502020204030204" pitchFamily="34" charset="0"/>
              <a:ea typeface="Calibri" panose="020F0502020204030204" pitchFamily="34" charset="0"/>
              <a:cs typeface="Calibri" panose="020F0502020204030204" pitchFamily="34" charset="0"/>
            </a:rPr>
            <a:t>space</a:t>
          </a:r>
          <a:r>
            <a:rPr lang="it-IT" sz="2800" b="1" dirty="0">
              <a:latin typeface="Calibri" panose="020F0502020204030204" pitchFamily="34" charset="0"/>
              <a:ea typeface="Calibri" panose="020F0502020204030204" pitchFamily="34" charset="0"/>
              <a:cs typeface="Calibri" panose="020F0502020204030204" pitchFamily="34" charset="0"/>
            </a:rPr>
            <a:t> </a:t>
          </a:r>
          <a:r>
            <a:rPr lang="it-IT" sz="2800" b="1" dirty="0" err="1">
              <a:latin typeface="Calibri" panose="020F0502020204030204" pitchFamily="34" charset="0"/>
              <a:ea typeface="Calibri" panose="020F0502020204030204" pitchFamily="34" charset="0"/>
              <a:cs typeface="Calibri" panose="020F0502020204030204" pitchFamily="34" charset="0"/>
            </a:rPr>
            <a:t>has</a:t>
          </a:r>
          <a:r>
            <a:rPr lang="it-IT" sz="2800" b="1" dirty="0">
              <a:latin typeface="Calibri" panose="020F0502020204030204" pitchFamily="34" charset="0"/>
              <a:ea typeface="Calibri" panose="020F0502020204030204" pitchFamily="34" charset="0"/>
              <a:cs typeface="Calibri" panose="020F0502020204030204" pitchFamily="34" charset="0"/>
            </a:rPr>
            <a:t> </a:t>
          </a:r>
          <a:r>
            <a:rPr lang="it-IT" sz="2800" b="1" dirty="0" err="1">
              <a:latin typeface="Calibri" panose="020F0502020204030204" pitchFamily="34" charset="0"/>
              <a:ea typeface="Calibri" panose="020F0502020204030204" pitchFamily="34" charset="0"/>
              <a:cs typeface="Calibri" panose="020F0502020204030204" pitchFamily="34" charset="0"/>
            </a:rPr>
            <a:t>always</a:t>
          </a:r>
          <a:r>
            <a:rPr lang="it-IT" sz="2800" b="1" dirty="0">
              <a:latin typeface="Calibri" panose="020F0502020204030204" pitchFamily="34" charset="0"/>
              <a:ea typeface="Calibri" panose="020F0502020204030204" pitchFamily="34" charset="0"/>
              <a:cs typeface="Calibri" panose="020F0502020204030204" pitchFamily="34" charset="0"/>
            </a:rPr>
            <a:t> </a:t>
          </a:r>
          <a:r>
            <a:rPr lang="it-IT" sz="2800" b="1" dirty="0" err="1">
              <a:latin typeface="Calibri" panose="020F0502020204030204" pitchFamily="34" charset="0"/>
              <a:ea typeface="Calibri" panose="020F0502020204030204" pitchFamily="34" charset="0"/>
              <a:cs typeface="Calibri" panose="020F0502020204030204" pitchFamily="34" charset="0"/>
            </a:rPr>
            <a:t>provided</a:t>
          </a:r>
          <a:r>
            <a:rPr lang="it-IT" sz="2800" b="1" dirty="0">
              <a:latin typeface="Calibri" panose="020F0502020204030204" pitchFamily="34" charset="0"/>
              <a:ea typeface="Calibri" panose="020F0502020204030204" pitchFamily="34" charset="0"/>
              <a:cs typeface="Calibri" panose="020F0502020204030204" pitchFamily="34" charset="0"/>
            </a:rPr>
            <a:t> </a:t>
          </a:r>
          <a:r>
            <a:rPr lang="it-IT" sz="2800" b="1" dirty="0" err="1">
              <a:latin typeface="Calibri" panose="020F0502020204030204" pitchFamily="34" charset="0"/>
              <a:ea typeface="Calibri" panose="020F0502020204030204" pitchFamily="34" charset="0"/>
              <a:cs typeface="Calibri" panose="020F0502020204030204" pitchFamily="34" charset="0"/>
            </a:rPr>
            <a:t>inspiration</a:t>
          </a:r>
          <a:r>
            <a:rPr lang="it-IT" sz="2800" b="1" dirty="0">
              <a:latin typeface="Calibri" panose="020F0502020204030204" pitchFamily="34" charset="0"/>
              <a:ea typeface="Calibri" panose="020F0502020204030204" pitchFamily="34" charset="0"/>
              <a:cs typeface="Calibri" panose="020F0502020204030204" pitchFamily="34" charset="0"/>
            </a:rPr>
            <a:t> and </a:t>
          </a:r>
          <a:r>
            <a:rPr lang="it-IT" sz="2800" b="1" dirty="0" err="1">
              <a:latin typeface="Calibri" panose="020F0502020204030204" pitchFamily="34" charset="0"/>
              <a:ea typeface="Calibri" panose="020F0502020204030204" pitchFamily="34" charset="0"/>
              <a:cs typeface="Calibri" panose="020F0502020204030204" pitchFamily="34" charset="0"/>
            </a:rPr>
            <a:t>ideas</a:t>
          </a:r>
          <a:r>
            <a:rPr lang="it-IT" sz="2800" b="1" dirty="0">
              <a:latin typeface="Calibri" panose="020F0502020204030204" pitchFamily="34" charset="0"/>
              <a:ea typeface="Calibri" panose="020F0502020204030204" pitchFamily="34" charset="0"/>
              <a:cs typeface="Calibri" panose="020F0502020204030204" pitchFamily="34" charset="0"/>
            </a:rPr>
            <a:t> for </a:t>
          </a:r>
          <a:r>
            <a:rPr lang="it-IT" sz="2800" b="1" dirty="0" err="1">
              <a:latin typeface="Calibri" panose="020F0502020204030204" pitchFamily="34" charset="0"/>
              <a:ea typeface="Calibri" panose="020F0502020204030204" pitchFamily="34" charset="0"/>
              <a:cs typeface="Calibri" panose="020F0502020204030204" pitchFamily="34" charset="0"/>
            </a:rPr>
            <a:t>artistic</a:t>
          </a:r>
          <a:r>
            <a:rPr lang="it-IT" sz="2800" b="1" dirty="0">
              <a:latin typeface="Calibri" panose="020F0502020204030204" pitchFamily="34" charset="0"/>
              <a:ea typeface="Calibri" panose="020F0502020204030204" pitchFamily="34" charset="0"/>
              <a:cs typeface="Calibri" panose="020F0502020204030204" pitchFamily="34" charset="0"/>
            </a:rPr>
            <a:t> </a:t>
          </a:r>
          <a:r>
            <a:rPr lang="it-IT" sz="2800" b="1" dirty="0" err="1">
              <a:latin typeface="Calibri" panose="020F0502020204030204" pitchFamily="34" charset="0"/>
              <a:ea typeface="Calibri" panose="020F0502020204030204" pitchFamily="34" charset="0"/>
              <a:cs typeface="Calibri" panose="020F0502020204030204" pitchFamily="34" charset="0"/>
            </a:rPr>
            <a:t>representation</a:t>
          </a:r>
          <a:r>
            <a:rPr lang="it-IT" sz="2800" b="1" dirty="0">
              <a:latin typeface="Calibri" panose="020F0502020204030204" pitchFamily="34" charset="0"/>
              <a:ea typeface="Calibri" panose="020F0502020204030204" pitchFamily="34" charset="0"/>
              <a:cs typeface="Calibri" panose="020F0502020204030204" pitchFamily="34" charset="0"/>
            </a:rPr>
            <a:t>. </a:t>
          </a:r>
        </a:p>
        <a:p>
          <a:pPr algn="just"/>
          <a:r>
            <a:rPr lang="en-US" sz="2800" b="1" dirty="0">
              <a:latin typeface="Calibri" panose="020F0502020204030204" pitchFamily="34" charset="0"/>
              <a:ea typeface="Calibri" panose="020F0502020204030204" pitchFamily="34" charset="0"/>
              <a:cs typeface="Calibri" panose="020F0502020204030204" pitchFamily="34" charset="0"/>
            </a:rPr>
            <a:t>In particular, from the 19th century onwards, first Literature, then arts such as Cinema and Comics have been fertile grounds for scientific and science fiction imagination b</a:t>
          </a:r>
          <a:r>
            <a:rPr lang="it-IT" sz="2800" b="1" dirty="0" err="1">
              <a:latin typeface="Calibri" panose="020F0502020204030204" pitchFamily="34" charset="0"/>
              <a:ea typeface="Calibri" panose="020F0502020204030204" pitchFamily="34" charset="0"/>
              <a:cs typeface="Calibri" panose="020F0502020204030204" pitchFamily="34" charset="0"/>
            </a:rPr>
            <a:t>etween</a:t>
          </a:r>
          <a:r>
            <a:rPr lang="it-IT" sz="2800" b="1" dirty="0">
              <a:latin typeface="Calibri" panose="020F0502020204030204" pitchFamily="34" charset="0"/>
              <a:ea typeface="Calibri" panose="020F0502020204030204" pitchFamily="34" charset="0"/>
              <a:cs typeface="Calibri" panose="020F0502020204030204" pitchFamily="34" charset="0"/>
            </a:rPr>
            <a:t> dreams and </a:t>
          </a:r>
          <a:r>
            <a:rPr lang="it-IT" sz="2800" b="1" dirty="0" err="1">
              <a:latin typeface="Calibri" panose="020F0502020204030204" pitchFamily="34" charset="0"/>
              <a:ea typeface="Calibri" panose="020F0502020204030204" pitchFamily="34" charset="0"/>
              <a:cs typeface="Calibri" panose="020F0502020204030204" pitchFamily="34" charset="0"/>
            </a:rPr>
            <a:t>nightmares</a:t>
          </a:r>
          <a:r>
            <a:rPr lang="it-IT" sz="2800" b="1" dirty="0">
              <a:latin typeface="Calibri" panose="020F0502020204030204" pitchFamily="34" charset="0"/>
              <a:ea typeface="Calibri" panose="020F0502020204030204" pitchFamily="34" charset="0"/>
              <a:cs typeface="Calibri" panose="020F0502020204030204" pitchFamily="34" charset="0"/>
            </a:rPr>
            <a:t>. </a:t>
          </a:r>
        </a:p>
        <a:p>
          <a:pPr algn="just"/>
          <a:r>
            <a:rPr lang="en-US" sz="2800" b="1" dirty="0">
              <a:latin typeface="Calibri" panose="020F0502020204030204" pitchFamily="34" charset="0"/>
              <a:ea typeface="Calibri" panose="020F0502020204030204" pitchFamily="34" charset="0"/>
              <a:cs typeface="Calibri" panose="020F0502020204030204" pitchFamily="34" charset="0"/>
            </a:rPr>
            <a:t>Below we present some examples highlighting both recurring topics and certain forms of narration.</a:t>
          </a:r>
          <a:endParaRPr lang="it-IT" sz="2800" b="1" i="0" dirty="0">
            <a:latin typeface="Calibri" panose="020F0502020204030204" pitchFamily="34" charset="0"/>
            <a:ea typeface="Calibri" panose="020F0502020204030204" pitchFamily="34" charset="0"/>
            <a:cs typeface="Calibri" panose="020F0502020204030204" pitchFamily="34" charset="0"/>
          </a:endParaRPr>
        </a:p>
      </dgm:t>
    </dgm:pt>
    <dgm:pt modelId="{E1A6C66A-1810-4751-9E57-9755E760AA6D}" type="sibTrans" cxnId="{1B829C28-3075-4B1D-A7EF-3562642E34BD}">
      <dgm:prSet/>
      <dgm:spPr/>
      <dgm:t>
        <a:bodyPr/>
        <a:lstStyle/>
        <a:p>
          <a:endParaRPr lang="it-IT"/>
        </a:p>
      </dgm:t>
    </dgm:pt>
    <dgm:pt modelId="{B4DB6D13-D2AD-40AC-BD8F-CEF7B1CD3BA1}" type="parTrans" cxnId="{1B829C28-3075-4B1D-A7EF-3562642E34BD}">
      <dgm:prSet/>
      <dgm:spPr/>
      <dgm:t>
        <a:bodyPr/>
        <a:lstStyle/>
        <a:p>
          <a:endParaRPr lang="it-IT"/>
        </a:p>
      </dgm:t>
    </dgm:pt>
    <dgm:pt modelId="{6D608138-B98A-4017-8B2A-164805A03D90}" type="pres">
      <dgm:prSet presAssocID="{4E082A53-E7DC-470B-A8A9-CEC25801FC32}" presName="linear" presStyleCnt="0">
        <dgm:presLayoutVars>
          <dgm:animLvl val="lvl"/>
          <dgm:resizeHandles val="exact"/>
        </dgm:presLayoutVars>
      </dgm:prSet>
      <dgm:spPr/>
    </dgm:pt>
    <dgm:pt modelId="{D045402D-26B3-4F41-9230-BCBE1338C918}" type="pres">
      <dgm:prSet presAssocID="{4BF30889-B387-4EE4-A9F8-53D9839A5605}" presName="parentText" presStyleLbl="node1" presStyleIdx="0" presStyleCnt="1" custLinFactNeighborY="0">
        <dgm:presLayoutVars>
          <dgm:chMax val="0"/>
          <dgm:bulletEnabled val="1"/>
        </dgm:presLayoutVars>
      </dgm:prSet>
      <dgm:spPr/>
    </dgm:pt>
  </dgm:ptLst>
  <dgm:cxnLst>
    <dgm:cxn modelId="{1B829C28-3075-4B1D-A7EF-3562642E34BD}" srcId="{4E082A53-E7DC-470B-A8A9-CEC25801FC32}" destId="{4BF30889-B387-4EE4-A9F8-53D9839A5605}" srcOrd="0" destOrd="0" parTransId="{B4DB6D13-D2AD-40AC-BD8F-CEF7B1CD3BA1}" sibTransId="{E1A6C66A-1810-4751-9E57-9755E760AA6D}"/>
    <dgm:cxn modelId="{B90F044D-FF3E-42B6-A02C-BADCE5B1389E}" type="presOf" srcId="{4BF30889-B387-4EE4-A9F8-53D9839A5605}" destId="{D045402D-26B3-4F41-9230-BCBE1338C918}" srcOrd="0" destOrd="0" presId="urn:microsoft.com/office/officeart/2005/8/layout/vList2"/>
    <dgm:cxn modelId="{FEE5A5EE-E882-4000-96FF-EDC3AE8280FC}" type="presOf" srcId="{4E082A53-E7DC-470B-A8A9-CEC25801FC32}" destId="{6D608138-B98A-4017-8B2A-164805A03D90}" srcOrd="0" destOrd="0" presId="urn:microsoft.com/office/officeart/2005/8/layout/vList2"/>
    <dgm:cxn modelId="{446CF09E-ED50-4A8B-AB28-44AD68C02C44}" type="presParOf" srcId="{6D608138-B98A-4017-8B2A-164805A03D90}" destId="{D045402D-26B3-4F41-9230-BCBE1338C91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082A53-E7DC-470B-A8A9-CEC25801FC3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it-IT"/>
        </a:p>
      </dgm:t>
    </dgm:pt>
    <dgm:pt modelId="{4BF30889-B387-4EE4-A9F8-53D9839A5605}">
      <dgm:prSet custT="1"/>
      <dgm:spPr/>
      <dgm:t>
        <a:bodyPr/>
        <a:lstStyle/>
        <a:p>
          <a:pPr algn="just"/>
          <a:r>
            <a:rPr lang="en-US" sz="2800" b="1" dirty="0">
              <a:latin typeface="Calibri" panose="020F0502020204030204" pitchFamily="34" charset="0"/>
              <a:ea typeface="Calibri" panose="020F0502020204030204" pitchFamily="34" charset="0"/>
              <a:cs typeface="Calibri" panose="020F0502020204030204" pitchFamily="34" charset="0"/>
            </a:rPr>
            <a:t>As conclusions </a:t>
          </a:r>
        </a:p>
        <a:p>
          <a:pPr algn="just"/>
          <a:r>
            <a:rPr lang="en-US" sz="2800" b="1" dirty="0">
              <a:latin typeface="Calibri" panose="020F0502020204030204" pitchFamily="34" charset="0"/>
              <a:ea typeface="Calibri" panose="020F0502020204030204" pitchFamily="34" charset="0"/>
              <a:cs typeface="Calibri" panose="020F0502020204030204" pitchFamily="34" charset="0"/>
            </a:rPr>
            <a:t>This presentation aims to offer just a few ideas, perhaps touching on memories of things read, seen, or heard over the years.</a:t>
          </a:r>
        </a:p>
        <a:p>
          <a:pPr algn="just"/>
          <a:r>
            <a:rPr lang="en-US" sz="2800" b="1" dirty="0">
              <a:latin typeface="Calibri" panose="020F0502020204030204" pitchFamily="34" charset="0"/>
              <a:ea typeface="Calibri" panose="020F0502020204030204" pitchFamily="34" charset="0"/>
              <a:cs typeface="Calibri" panose="020F0502020204030204" pitchFamily="34" charset="0"/>
            </a:rPr>
            <a:t>It does not claim to be comprehensive: the realm of science fiction is by nature open, and it would be illusory to attempt to summarize it in a few slides. </a:t>
          </a:r>
        </a:p>
        <a:p>
          <a:pPr algn="just"/>
          <a:r>
            <a:rPr lang="en-US" sz="2800" b="1" dirty="0">
              <a:latin typeface="Calibri" panose="020F0502020204030204" pitchFamily="34" charset="0"/>
              <a:ea typeface="Calibri" panose="020F0502020204030204" pitchFamily="34" charset="0"/>
              <a:cs typeface="Calibri" panose="020F0502020204030204" pitchFamily="34" charset="0"/>
            </a:rPr>
            <a:t>However, we thought it would be interesting to try to draw a logical thread. I hope I succeeded. </a:t>
          </a:r>
          <a:endParaRPr lang="it-IT" sz="2800" b="1" dirty="0">
            <a:latin typeface="Calibri" panose="020F0502020204030204" pitchFamily="34" charset="0"/>
            <a:ea typeface="Calibri" panose="020F0502020204030204" pitchFamily="34" charset="0"/>
            <a:cs typeface="Calibri" panose="020F0502020204030204" pitchFamily="34" charset="0"/>
          </a:endParaRPr>
        </a:p>
        <a:p>
          <a:r>
            <a:rPr lang="en-US" sz="2800" b="1" dirty="0">
              <a:latin typeface="Calibri" panose="020F0502020204030204" pitchFamily="34" charset="0"/>
              <a:ea typeface="Calibri" panose="020F0502020204030204" pitchFamily="34" charset="0"/>
              <a:cs typeface="Calibri" panose="020F0502020204030204" pitchFamily="34" charset="0"/>
            </a:rPr>
            <a:t>Thank you for your attention!</a:t>
          </a:r>
          <a:endParaRPr lang="it-IT" sz="2800" b="1" dirty="0">
            <a:latin typeface="Calibri" panose="020F0502020204030204" pitchFamily="34" charset="0"/>
            <a:ea typeface="Calibri" panose="020F0502020204030204" pitchFamily="34" charset="0"/>
            <a:cs typeface="Calibri" panose="020F0502020204030204" pitchFamily="34" charset="0"/>
          </a:endParaRPr>
        </a:p>
      </dgm:t>
    </dgm:pt>
    <dgm:pt modelId="{B4DB6D13-D2AD-40AC-BD8F-CEF7B1CD3BA1}" type="parTrans" cxnId="{1B829C28-3075-4B1D-A7EF-3562642E34BD}">
      <dgm:prSet/>
      <dgm:spPr/>
      <dgm:t>
        <a:bodyPr/>
        <a:lstStyle/>
        <a:p>
          <a:endParaRPr lang="it-IT"/>
        </a:p>
      </dgm:t>
    </dgm:pt>
    <dgm:pt modelId="{E1A6C66A-1810-4751-9E57-9755E760AA6D}" type="sibTrans" cxnId="{1B829C28-3075-4B1D-A7EF-3562642E34BD}">
      <dgm:prSet/>
      <dgm:spPr/>
      <dgm:t>
        <a:bodyPr/>
        <a:lstStyle/>
        <a:p>
          <a:endParaRPr lang="it-IT"/>
        </a:p>
      </dgm:t>
    </dgm:pt>
    <dgm:pt modelId="{6D608138-B98A-4017-8B2A-164805A03D90}" type="pres">
      <dgm:prSet presAssocID="{4E082A53-E7DC-470B-A8A9-CEC25801FC32}" presName="linear" presStyleCnt="0">
        <dgm:presLayoutVars>
          <dgm:animLvl val="lvl"/>
          <dgm:resizeHandles val="exact"/>
        </dgm:presLayoutVars>
      </dgm:prSet>
      <dgm:spPr/>
    </dgm:pt>
    <dgm:pt modelId="{D045402D-26B3-4F41-9230-BCBE1338C918}" type="pres">
      <dgm:prSet presAssocID="{4BF30889-B387-4EE4-A9F8-53D9839A5605}" presName="parentText" presStyleLbl="node1" presStyleIdx="0" presStyleCnt="1" custLinFactNeighborX="2831" custLinFactNeighborY="3396">
        <dgm:presLayoutVars>
          <dgm:chMax val="0"/>
          <dgm:bulletEnabled val="1"/>
        </dgm:presLayoutVars>
      </dgm:prSet>
      <dgm:spPr/>
    </dgm:pt>
  </dgm:ptLst>
  <dgm:cxnLst>
    <dgm:cxn modelId="{1B829C28-3075-4B1D-A7EF-3562642E34BD}" srcId="{4E082A53-E7DC-470B-A8A9-CEC25801FC32}" destId="{4BF30889-B387-4EE4-A9F8-53D9839A5605}" srcOrd="0" destOrd="0" parTransId="{B4DB6D13-D2AD-40AC-BD8F-CEF7B1CD3BA1}" sibTransId="{E1A6C66A-1810-4751-9E57-9755E760AA6D}"/>
    <dgm:cxn modelId="{B90F044D-FF3E-42B6-A02C-BADCE5B1389E}" type="presOf" srcId="{4BF30889-B387-4EE4-A9F8-53D9839A5605}" destId="{D045402D-26B3-4F41-9230-BCBE1338C918}" srcOrd="0" destOrd="0" presId="urn:microsoft.com/office/officeart/2005/8/layout/vList2"/>
    <dgm:cxn modelId="{FEE5A5EE-E882-4000-96FF-EDC3AE8280FC}" type="presOf" srcId="{4E082A53-E7DC-470B-A8A9-CEC25801FC32}" destId="{6D608138-B98A-4017-8B2A-164805A03D90}" srcOrd="0" destOrd="0" presId="urn:microsoft.com/office/officeart/2005/8/layout/vList2"/>
    <dgm:cxn modelId="{446CF09E-ED50-4A8B-AB28-44AD68C02C44}" type="presParOf" srcId="{6D608138-B98A-4017-8B2A-164805A03D90}" destId="{D045402D-26B3-4F41-9230-BCBE1338C91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082A53-E7DC-470B-A8A9-CEC25801FC3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it-IT"/>
        </a:p>
      </dgm:t>
    </dgm:pt>
    <dgm:pt modelId="{4BF30889-B387-4EE4-A9F8-53D9839A5605}">
      <dgm:prSet custT="1"/>
      <dgm:spPr/>
      <dgm:t>
        <a:bodyPr/>
        <a:lstStyle/>
        <a:p>
          <a:pPr algn="just"/>
          <a:r>
            <a:rPr lang="en-US" sz="4000" b="1" dirty="0">
              <a:latin typeface="Calibri" panose="020F0502020204030204" pitchFamily="34" charset="0"/>
              <a:ea typeface="Calibri" panose="020F0502020204030204" pitchFamily="34" charset="0"/>
              <a:cs typeface="Calibri" panose="020F0502020204030204" pitchFamily="34" charset="0"/>
            </a:rPr>
            <a:t>Note </a:t>
          </a:r>
        </a:p>
        <a:p>
          <a:pPr algn="just"/>
          <a:r>
            <a:rPr lang="en-US" sz="4000" b="1" dirty="0"/>
            <a:t>All images and passages of this presentation are used for educational and informative purposes only. </a:t>
          </a:r>
        </a:p>
        <a:p>
          <a:pPr algn="just"/>
          <a:r>
            <a:rPr lang="en-US" sz="4000" b="1" dirty="0"/>
            <a:t>Any commercial use is excluded.</a:t>
          </a:r>
          <a:endParaRPr lang="it-IT" sz="4000" b="1" dirty="0">
            <a:latin typeface="Calibri" panose="020F0502020204030204" pitchFamily="34" charset="0"/>
            <a:ea typeface="Calibri" panose="020F0502020204030204" pitchFamily="34" charset="0"/>
            <a:cs typeface="Calibri" panose="020F0502020204030204" pitchFamily="34" charset="0"/>
          </a:endParaRPr>
        </a:p>
      </dgm:t>
    </dgm:pt>
    <dgm:pt modelId="{B4DB6D13-D2AD-40AC-BD8F-CEF7B1CD3BA1}" type="parTrans" cxnId="{1B829C28-3075-4B1D-A7EF-3562642E34BD}">
      <dgm:prSet/>
      <dgm:spPr/>
      <dgm:t>
        <a:bodyPr/>
        <a:lstStyle/>
        <a:p>
          <a:endParaRPr lang="it-IT"/>
        </a:p>
      </dgm:t>
    </dgm:pt>
    <dgm:pt modelId="{E1A6C66A-1810-4751-9E57-9755E760AA6D}" type="sibTrans" cxnId="{1B829C28-3075-4B1D-A7EF-3562642E34BD}">
      <dgm:prSet/>
      <dgm:spPr/>
      <dgm:t>
        <a:bodyPr/>
        <a:lstStyle/>
        <a:p>
          <a:endParaRPr lang="it-IT"/>
        </a:p>
      </dgm:t>
    </dgm:pt>
    <dgm:pt modelId="{6D608138-B98A-4017-8B2A-164805A03D90}" type="pres">
      <dgm:prSet presAssocID="{4E082A53-E7DC-470B-A8A9-CEC25801FC32}" presName="linear" presStyleCnt="0">
        <dgm:presLayoutVars>
          <dgm:animLvl val="lvl"/>
          <dgm:resizeHandles val="exact"/>
        </dgm:presLayoutVars>
      </dgm:prSet>
      <dgm:spPr/>
    </dgm:pt>
    <dgm:pt modelId="{D045402D-26B3-4F41-9230-BCBE1338C918}" type="pres">
      <dgm:prSet presAssocID="{4BF30889-B387-4EE4-A9F8-53D9839A5605}" presName="parentText" presStyleLbl="node1" presStyleIdx="0" presStyleCnt="1" custLinFactNeighborX="2831" custLinFactNeighborY="3396">
        <dgm:presLayoutVars>
          <dgm:chMax val="0"/>
          <dgm:bulletEnabled val="1"/>
        </dgm:presLayoutVars>
      </dgm:prSet>
      <dgm:spPr/>
    </dgm:pt>
  </dgm:ptLst>
  <dgm:cxnLst>
    <dgm:cxn modelId="{1B829C28-3075-4B1D-A7EF-3562642E34BD}" srcId="{4E082A53-E7DC-470B-A8A9-CEC25801FC32}" destId="{4BF30889-B387-4EE4-A9F8-53D9839A5605}" srcOrd="0" destOrd="0" parTransId="{B4DB6D13-D2AD-40AC-BD8F-CEF7B1CD3BA1}" sibTransId="{E1A6C66A-1810-4751-9E57-9755E760AA6D}"/>
    <dgm:cxn modelId="{B90F044D-FF3E-42B6-A02C-BADCE5B1389E}" type="presOf" srcId="{4BF30889-B387-4EE4-A9F8-53D9839A5605}" destId="{D045402D-26B3-4F41-9230-BCBE1338C918}" srcOrd="0" destOrd="0" presId="urn:microsoft.com/office/officeart/2005/8/layout/vList2"/>
    <dgm:cxn modelId="{FEE5A5EE-E882-4000-96FF-EDC3AE8280FC}" type="presOf" srcId="{4E082A53-E7DC-470B-A8A9-CEC25801FC32}" destId="{6D608138-B98A-4017-8B2A-164805A03D90}" srcOrd="0" destOrd="0" presId="urn:microsoft.com/office/officeart/2005/8/layout/vList2"/>
    <dgm:cxn modelId="{446CF09E-ED50-4A8B-AB28-44AD68C02C44}" type="presParOf" srcId="{6D608138-B98A-4017-8B2A-164805A03D90}" destId="{D045402D-26B3-4F41-9230-BCBE1338C91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E082A53-E7DC-470B-A8A9-CEC25801FC3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it-IT"/>
        </a:p>
      </dgm:t>
    </dgm:pt>
    <dgm:pt modelId="{4BF30889-B387-4EE4-A9F8-53D9839A5605}">
      <dgm:prSet custT="1"/>
      <dgm:spPr/>
      <dgm:t>
        <a:bodyPr/>
        <a:lstStyle/>
        <a:p>
          <a:pPr marL="0" lvl="0" algn="just" defTabSz="1244600">
            <a:lnSpc>
              <a:spcPct val="90000"/>
            </a:lnSpc>
            <a:spcBef>
              <a:spcPct val="0"/>
            </a:spcBef>
            <a:spcAft>
              <a:spcPct val="35000"/>
            </a:spcAft>
            <a:buNone/>
          </a:pPr>
          <a:endParaRPr lang="en-US" sz="2400" b="1" dirty="0">
            <a:latin typeface="Calibri" panose="020F0502020204030204" pitchFamily="34" charset="0"/>
            <a:ea typeface="Calibri" panose="020F0502020204030204" pitchFamily="34" charset="0"/>
            <a:cs typeface="Calibri" panose="020F0502020204030204" pitchFamily="34" charset="0"/>
          </a:endParaRPr>
        </a:p>
        <a:p>
          <a:pPr marL="0" lvl="0" algn="just" defTabSz="1244600">
            <a:lnSpc>
              <a:spcPct val="90000"/>
            </a:lnSpc>
            <a:spcBef>
              <a:spcPct val="0"/>
            </a:spcBef>
            <a:spcAft>
              <a:spcPct val="35000"/>
            </a:spcAft>
            <a:buNone/>
          </a:pPr>
          <a:endParaRPr lang="en-US" sz="2400" b="1" dirty="0">
            <a:latin typeface="Calibri" panose="020F0502020204030204" pitchFamily="34" charset="0"/>
            <a:ea typeface="Calibri" panose="020F0502020204030204" pitchFamily="34" charset="0"/>
            <a:cs typeface="Calibri" panose="020F0502020204030204" pitchFamily="34" charset="0"/>
          </a:endParaRPr>
        </a:p>
        <a:p>
          <a:pPr marL="0" lvl="0" algn="just" defTabSz="1244600">
            <a:lnSpc>
              <a:spcPct val="90000"/>
            </a:lnSpc>
            <a:spcBef>
              <a:spcPct val="0"/>
            </a:spcBef>
            <a:spcAft>
              <a:spcPct val="35000"/>
            </a:spcAft>
            <a:buNone/>
          </a:pPr>
          <a:endParaRPr lang="en-US" sz="2400" b="1" dirty="0">
            <a:latin typeface="Calibri" panose="020F0502020204030204" pitchFamily="34" charset="0"/>
            <a:ea typeface="Calibri" panose="020F0502020204030204" pitchFamily="34" charset="0"/>
            <a:cs typeface="Calibri" panose="020F0502020204030204" pitchFamily="34" charset="0"/>
          </a:endParaRPr>
        </a:p>
        <a:p>
          <a:pPr marL="0" lvl="0" algn="just" defTabSz="1244600">
            <a:lnSpc>
              <a:spcPct val="90000"/>
            </a:lnSpc>
            <a:spcBef>
              <a:spcPct val="0"/>
            </a:spcBef>
            <a:spcAft>
              <a:spcPct val="35000"/>
            </a:spcAft>
            <a:buNone/>
          </a:pPr>
          <a:endParaRPr lang="en-US" sz="2000" b="1" dirty="0">
            <a:latin typeface="Calibri" panose="020F0502020204030204" pitchFamily="34" charset="0"/>
            <a:ea typeface="Calibri" panose="020F0502020204030204" pitchFamily="34" charset="0"/>
            <a:cs typeface="Calibri" panose="020F0502020204030204" pitchFamily="34" charset="0"/>
          </a:endParaRPr>
        </a:p>
        <a:p>
          <a:pPr marL="0" lvl="0" algn="just" defTabSz="1244600">
            <a:lnSpc>
              <a:spcPct val="90000"/>
            </a:lnSpc>
            <a:spcBef>
              <a:spcPct val="0"/>
            </a:spcBef>
            <a:spcAft>
              <a:spcPct val="35000"/>
            </a:spcAft>
            <a:buNone/>
          </a:pPr>
          <a:r>
            <a:rPr lang="en-US" sz="2000" b="1" dirty="0">
              <a:latin typeface="Calibri" panose="020F0502020204030204" pitchFamily="34" charset="0"/>
              <a:ea typeface="Calibri" panose="020F0502020204030204" pitchFamily="34" charset="0"/>
              <a:cs typeface="Calibri" panose="020F0502020204030204" pitchFamily="34" charset="0"/>
            </a:rPr>
            <a:t>Ferruccio Diozzi</a:t>
          </a:r>
        </a:p>
        <a:p>
          <a:pPr marL="0" lvl="0" algn="just" defTabSz="1244600">
            <a:lnSpc>
              <a:spcPct val="90000"/>
            </a:lnSpc>
            <a:spcBef>
              <a:spcPct val="0"/>
            </a:spcBef>
            <a:spcAft>
              <a:spcPct val="35000"/>
            </a:spcAft>
            <a:buNone/>
          </a:pPr>
          <a:r>
            <a:rPr lang="en-US" sz="2000" b="1" dirty="0">
              <a:latin typeface="Calibri" panose="020F0502020204030204" pitchFamily="34" charset="0"/>
              <a:ea typeface="Calibri" panose="020F0502020204030204" pitchFamily="34" charset="0"/>
              <a:cs typeface="Calibri" panose="020F0502020204030204" pitchFamily="34" charset="0"/>
            </a:rPr>
            <a:t>Consultant in Library and Information Science, former Head of  Documentation Center at CIRA, Italian Center of Aerospace  Research.</a:t>
          </a:r>
        </a:p>
        <a:p>
          <a:pPr marL="0" lvl="0" algn="just" defTabSz="1244600">
            <a:lnSpc>
              <a:spcPct val="90000"/>
            </a:lnSpc>
            <a:spcBef>
              <a:spcPct val="0"/>
            </a:spcBef>
            <a:spcAft>
              <a:spcPct val="35000"/>
            </a:spcAft>
            <a:buNone/>
          </a:pPr>
          <a:r>
            <a:rPr lang="en-US" sz="2000" b="1" dirty="0">
              <a:latin typeface="Calibri" panose="020F0502020204030204" pitchFamily="34" charset="0"/>
              <a:ea typeface="Calibri" panose="020F0502020204030204" pitchFamily="34" charset="0"/>
              <a:cs typeface="Calibri" panose="020F0502020204030204" pitchFamily="34" charset="0"/>
            </a:rPr>
            <a:t>Expert of Science Fiction literature, cinema and comics with particular attention to space exploration.</a:t>
          </a:r>
        </a:p>
        <a:p>
          <a:pPr marL="0" lvl="0" algn="just" defTabSz="1244600">
            <a:lnSpc>
              <a:spcPct val="90000"/>
            </a:lnSpc>
            <a:spcBef>
              <a:spcPct val="0"/>
            </a:spcBef>
            <a:spcAft>
              <a:spcPct val="35000"/>
            </a:spcAft>
            <a:buNone/>
          </a:pPr>
          <a:r>
            <a:rPr lang="en-US" sz="2000" b="1" dirty="0">
              <a:latin typeface="Calibri" panose="020F0502020204030204" pitchFamily="34" charset="0"/>
              <a:ea typeface="Calibri" panose="020F0502020204030204" pitchFamily="34" charset="0"/>
              <a:cs typeface="Calibri" panose="020F0502020204030204" pitchFamily="34" charset="0"/>
            </a:rPr>
            <a:t>Founding Member and past President of Amici di Città </a:t>
          </a:r>
          <a:r>
            <a:rPr lang="en-US" sz="2000" b="1" dirty="0" err="1">
              <a:latin typeface="Calibri" panose="020F0502020204030204" pitchFamily="34" charset="0"/>
              <a:ea typeface="Calibri" panose="020F0502020204030204" pitchFamily="34" charset="0"/>
              <a:cs typeface="Calibri" panose="020F0502020204030204" pitchFamily="34" charset="0"/>
            </a:rPr>
            <a:t>della</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Scienza</a:t>
          </a:r>
          <a:r>
            <a:rPr lang="en-US" sz="2000" b="1" dirty="0">
              <a:latin typeface="Calibri" panose="020F0502020204030204" pitchFamily="34" charset="0"/>
              <a:ea typeface="Calibri" panose="020F0502020204030204" pitchFamily="34" charset="0"/>
              <a:cs typeface="Calibri" panose="020F0502020204030204" pitchFamily="34" charset="0"/>
            </a:rPr>
            <a:t>, a non-profit association made up of professionals from heterogeneous backgrounds who share the aims of the IDIS Città </a:t>
          </a:r>
          <a:r>
            <a:rPr lang="en-US" sz="2000" b="1" dirty="0" err="1">
              <a:latin typeface="Calibri" panose="020F0502020204030204" pitchFamily="34" charset="0"/>
              <a:ea typeface="Calibri" panose="020F0502020204030204" pitchFamily="34" charset="0"/>
              <a:cs typeface="Calibri" panose="020F0502020204030204" pitchFamily="34" charset="0"/>
            </a:rPr>
            <a:t>della</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Scienza</a:t>
          </a:r>
          <a:r>
            <a:rPr lang="en-US" sz="2000" b="1" dirty="0">
              <a:latin typeface="Calibri" panose="020F0502020204030204" pitchFamily="34" charset="0"/>
              <a:ea typeface="Calibri" panose="020F0502020204030204" pitchFamily="34" charset="0"/>
              <a:cs typeface="Calibri" panose="020F0502020204030204" pitchFamily="34" charset="0"/>
            </a:rPr>
            <a:t> Foundation and want to broaden its range of action.</a:t>
          </a:r>
        </a:p>
        <a:p>
          <a:pPr marL="0" marR="0" lvl="0" indent="0" algn="just" defTabSz="914400" eaLnBrk="1" fontAlgn="auto" latinLnBrk="0" hangingPunct="1">
            <a:lnSpc>
              <a:spcPct val="100000"/>
            </a:lnSpc>
            <a:spcBef>
              <a:spcPts val="0"/>
            </a:spcBef>
            <a:spcAft>
              <a:spcPts val="0"/>
            </a:spcAft>
            <a:buClrTx/>
            <a:buSzTx/>
            <a:buFontTx/>
            <a:buNone/>
            <a:tabLst/>
            <a:defRPr/>
          </a:pPr>
          <a:endParaRPr lang="en-US" sz="2000" b="1"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endParaRPr>
        </a:p>
        <a:p>
          <a:pPr marL="0" marR="0" lvl="0" indent="0" algn="just" defTabSz="91440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Calibri" panose="020F0502020204030204" pitchFamily="34" charset="0"/>
              <a:ea typeface="Calibri" panose="020F0502020204030204" pitchFamily="34" charset="0"/>
              <a:cs typeface="Calibri" panose="020F0502020204030204" pitchFamily="34" charset="0"/>
              <a:hlinkClick xmlns:r="http://schemas.openxmlformats.org/officeDocument/2006/relationships" r:id="rId1">
                <a:extLst>
                  <a:ext uri="{A12FA001-AC4F-418D-AE19-62706E023703}">
                    <ahyp:hlinkClr xmlns:ahyp="http://schemas.microsoft.com/office/drawing/2018/hyperlinkcolor" val="tx"/>
                  </a:ext>
                </a:extLst>
              </a:hlinkClick>
            </a:rPr>
            <a:t>Ferruccio.diozzi@gmail.com</a:t>
          </a:r>
          <a:r>
            <a:rPr lang="en-US" sz="20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lvl="0" algn="just" defTabSz="1244600">
            <a:lnSpc>
              <a:spcPct val="90000"/>
            </a:lnSpc>
            <a:spcBef>
              <a:spcPct val="0"/>
            </a:spcBef>
            <a:spcAft>
              <a:spcPct val="35000"/>
            </a:spcAft>
            <a:buNone/>
          </a:pPr>
          <a:endParaRPr lang="it-IT" sz="2000" b="1" dirty="0">
            <a:solidFill>
              <a:schemeClr val="bg1"/>
            </a:solidFill>
            <a:latin typeface="Calibri" panose="020F0502020204030204" pitchFamily="34" charset="0"/>
            <a:ea typeface="Calibri" panose="020F0502020204030204" pitchFamily="34" charset="0"/>
            <a:cs typeface="Calibri" panose="020F0502020204030204" pitchFamily="34" charset="0"/>
            <a:hlinkClick xmlns:r="http://schemas.openxmlformats.org/officeDocument/2006/relationships" r:id="rId2">
              <a:extLst>
                <a:ext uri="{A12FA001-AC4F-418D-AE19-62706E023703}">
                  <ahyp:hlinkClr xmlns:ahyp="http://schemas.microsoft.com/office/drawing/2018/hyperlinkcolor" val="tx"/>
                </a:ext>
              </a:extLst>
            </a:hlinkClick>
          </a:endParaRPr>
        </a:p>
        <a:p>
          <a:pPr marL="0" lvl="0" algn="just" defTabSz="1244600">
            <a:lnSpc>
              <a:spcPct val="90000"/>
            </a:lnSpc>
            <a:spcBef>
              <a:spcPct val="0"/>
            </a:spcBef>
            <a:spcAft>
              <a:spcPct val="35000"/>
            </a:spcAft>
            <a:buNone/>
          </a:pPr>
          <a:r>
            <a:rPr lang="it-IT" sz="2000" b="1" dirty="0">
              <a:solidFill>
                <a:schemeClr val="bg1"/>
              </a:solidFill>
              <a:latin typeface="Calibri" panose="020F0502020204030204" pitchFamily="34" charset="0"/>
              <a:ea typeface="Calibri" panose="020F0502020204030204" pitchFamily="34" charset="0"/>
              <a:cs typeface="Calibri" panose="020F0502020204030204" pitchFamily="34" charset="0"/>
              <a:hlinkClick xmlns:r="http://schemas.openxmlformats.org/officeDocument/2006/relationships" r:id="rId2">
                <a:extLst>
                  <a:ext uri="{A12FA001-AC4F-418D-AE19-62706E023703}">
                    <ahyp:hlinkClr xmlns:ahyp="http://schemas.microsoft.com/office/drawing/2018/hyperlinkcolor" val="tx"/>
                  </a:ext>
                </a:extLst>
              </a:hlinkClick>
            </a:rPr>
            <a:t>https://www.facebook.com/ferruccio.diozzi?locale=it_IT</a:t>
          </a:r>
          <a:endParaRPr lang="it-IT"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lvl="0" algn="just" defTabSz="1244600">
            <a:lnSpc>
              <a:spcPct val="90000"/>
            </a:lnSpc>
            <a:spcBef>
              <a:spcPct val="0"/>
            </a:spcBef>
            <a:spcAft>
              <a:spcPct val="35000"/>
            </a:spcAft>
            <a:buNone/>
          </a:pPr>
          <a:r>
            <a:rPr lang="it-IT" sz="2000" b="1" dirty="0">
              <a:solidFill>
                <a:schemeClr val="bg1"/>
              </a:solidFill>
              <a:latin typeface="Calibri" panose="020F0502020204030204" pitchFamily="34" charset="0"/>
              <a:ea typeface="Calibri" panose="020F0502020204030204" pitchFamily="34" charset="0"/>
              <a:cs typeface="Calibri" panose="020F0502020204030204" pitchFamily="34" charset="0"/>
            </a:rPr>
            <a:t>https://www.linkedin.com/in/ferrucciodiozzi/</a:t>
          </a:r>
          <a:endParaRPr lang="en-US"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lvl="0" algn="just" defTabSz="1244600">
            <a:lnSpc>
              <a:spcPct val="90000"/>
            </a:lnSpc>
            <a:spcBef>
              <a:spcPct val="0"/>
            </a:spcBef>
            <a:spcAft>
              <a:spcPct val="35000"/>
            </a:spcAft>
            <a:buNone/>
          </a:pPr>
          <a:endParaRPr lang="en-US" sz="2400" b="1" dirty="0"/>
        </a:p>
        <a:p>
          <a:pPr marL="0" lvl="0" algn="just" defTabSz="1244600">
            <a:lnSpc>
              <a:spcPct val="90000"/>
            </a:lnSpc>
            <a:spcBef>
              <a:spcPct val="0"/>
            </a:spcBef>
            <a:spcAft>
              <a:spcPct val="35000"/>
            </a:spcAft>
            <a:buNone/>
          </a:pPr>
          <a:endParaRPr lang="en-US" sz="2800" b="1" dirty="0">
            <a:latin typeface="Calibri" panose="020F0502020204030204" pitchFamily="34" charset="0"/>
            <a:ea typeface="Calibri" panose="020F0502020204030204" pitchFamily="34" charset="0"/>
            <a:cs typeface="Calibri" panose="020F0502020204030204" pitchFamily="34" charset="0"/>
          </a:endParaRPr>
        </a:p>
        <a:p>
          <a:pPr marL="0" lvl="0" algn="just" defTabSz="1244600">
            <a:lnSpc>
              <a:spcPct val="90000"/>
            </a:lnSpc>
            <a:spcBef>
              <a:spcPct val="0"/>
            </a:spcBef>
            <a:spcAft>
              <a:spcPct val="35000"/>
            </a:spcAft>
            <a:buNone/>
          </a:pPr>
          <a:endParaRPr lang="en-US" sz="2800" b="1" dirty="0">
            <a:latin typeface="Calibri" panose="020F0502020204030204" pitchFamily="34" charset="0"/>
            <a:ea typeface="Calibri" panose="020F0502020204030204" pitchFamily="34" charset="0"/>
            <a:cs typeface="Calibri" panose="020F0502020204030204" pitchFamily="34" charset="0"/>
          </a:endParaRPr>
        </a:p>
        <a:p>
          <a:pPr marL="0" lvl="0" algn="just" defTabSz="1244600">
            <a:lnSpc>
              <a:spcPct val="90000"/>
            </a:lnSpc>
            <a:spcBef>
              <a:spcPct val="0"/>
            </a:spcBef>
            <a:spcAft>
              <a:spcPct val="35000"/>
            </a:spcAft>
            <a:buNone/>
          </a:pPr>
          <a:endParaRPr lang="it-IT" sz="2800" b="1" dirty="0">
            <a:latin typeface="Calibri" panose="020F0502020204030204" pitchFamily="34" charset="0"/>
            <a:ea typeface="Calibri" panose="020F0502020204030204" pitchFamily="34" charset="0"/>
            <a:cs typeface="Calibri" panose="020F0502020204030204" pitchFamily="34" charset="0"/>
          </a:endParaRPr>
        </a:p>
      </dgm:t>
    </dgm:pt>
    <dgm:pt modelId="{B4DB6D13-D2AD-40AC-BD8F-CEF7B1CD3BA1}" type="parTrans" cxnId="{1B829C28-3075-4B1D-A7EF-3562642E34BD}">
      <dgm:prSet/>
      <dgm:spPr/>
      <dgm:t>
        <a:bodyPr/>
        <a:lstStyle/>
        <a:p>
          <a:endParaRPr lang="it-IT"/>
        </a:p>
      </dgm:t>
    </dgm:pt>
    <dgm:pt modelId="{E1A6C66A-1810-4751-9E57-9755E760AA6D}" type="sibTrans" cxnId="{1B829C28-3075-4B1D-A7EF-3562642E34BD}">
      <dgm:prSet/>
      <dgm:spPr/>
      <dgm:t>
        <a:bodyPr/>
        <a:lstStyle/>
        <a:p>
          <a:endParaRPr lang="it-IT"/>
        </a:p>
      </dgm:t>
    </dgm:pt>
    <dgm:pt modelId="{6D608138-B98A-4017-8B2A-164805A03D90}" type="pres">
      <dgm:prSet presAssocID="{4E082A53-E7DC-470B-A8A9-CEC25801FC32}" presName="linear" presStyleCnt="0">
        <dgm:presLayoutVars>
          <dgm:animLvl val="lvl"/>
          <dgm:resizeHandles val="exact"/>
        </dgm:presLayoutVars>
      </dgm:prSet>
      <dgm:spPr/>
    </dgm:pt>
    <dgm:pt modelId="{D045402D-26B3-4F41-9230-BCBE1338C918}" type="pres">
      <dgm:prSet presAssocID="{4BF30889-B387-4EE4-A9F8-53D9839A5605}" presName="parentText" presStyleLbl="node1" presStyleIdx="0" presStyleCnt="1" custLinFactNeighborX="1632" custLinFactNeighborY="1668">
        <dgm:presLayoutVars>
          <dgm:chMax val="0"/>
          <dgm:bulletEnabled val="1"/>
        </dgm:presLayoutVars>
      </dgm:prSet>
      <dgm:spPr/>
    </dgm:pt>
  </dgm:ptLst>
  <dgm:cxnLst>
    <dgm:cxn modelId="{1B829C28-3075-4B1D-A7EF-3562642E34BD}" srcId="{4E082A53-E7DC-470B-A8A9-CEC25801FC32}" destId="{4BF30889-B387-4EE4-A9F8-53D9839A5605}" srcOrd="0" destOrd="0" parTransId="{B4DB6D13-D2AD-40AC-BD8F-CEF7B1CD3BA1}" sibTransId="{E1A6C66A-1810-4751-9E57-9755E760AA6D}"/>
    <dgm:cxn modelId="{B90F044D-FF3E-42B6-A02C-BADCE5B1389E}" type="presOf" srcId="{4BF30889-B387-4EE4-A9F8-53D9839A5605}" destId="{D045402D-26B3-4F41-9230-BCBE1338C918}" srcOrd="0" destOrd="0" presId="urn:microsoft.com/office/officeart/2005/8/layout/vList2"/>
    <dgm:cxn modelId="{FEE5A5EE-E882-4000-96FF-EDC3AE8280FC}" type="presOf" srcId="{4E082A53-E7DC-470B-A8A9-CEC25801FC32}" destId="{6D608138-B98A-4017-8B2A-164805A03D90}" srcOrd="0" destOrd="0" presId="urn:microsoft.com/office/officeart/2005/8/layout/vList2"/>
    <dgm:cxn modelId="{446CF09E-ED50-4A8B-AB28-44AD68C02C44}" type="presParOf" srcId="{6D608138-B98A-4017-8B2A-164805A03D90}" destId="{D045402D-26B3-4F41-9230-BCBE1338C918}" srcOrd="0"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5402D-26B3-4F41-9230-BCBE1338C918}">
      <dsp:nvSpPr>
        <dsp:cNvPr id="0" name=""/>
        <dsp:cNvSpPr/>
      </dsp:nvSpPr>
      <dsp:spPr>
        <a:xfrm>
          <a:off x="0" y="0"/>
          <a:ext cx="9880729" cy="59509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endParaRPr lang="it-IT" sz="2800" b="1" kern="1200" dirty="0">
            <a:latin typeface="Calibri" panose="020F0502020204030204" pitchFamily="34" charset="0"/>
            <a:ea typeface="Calibri" panose="020F0502020204030204" pitchFamily="34" charset="0"/>
            <a:cs typeface="Calibri" panose="020F0502020204030204" pitchFamily="34" charset="0"/>
          </a:endParaRPr>
        </a:p>
        <a:p>
          <a:pPr marL="0" lvl="0" indent="0" algn="ctr" defTabSz="1244600">
            <a:lnSpc>
              <a:spcPct val="90000"/>
            </a:lnSpc>
            <a:spcBef>
              <a:spcPct val="0"/>
            </a:spcBef>
            <a:spcAft>
              <a:spcPct val="35000"/>
            </a:spcAft>
            <a:buNone/>
          </a:pPr>
          <a:endParaRPr lang="it-IT" sz="3600" b="1" kern="1200" dirty="0">
            <a:solidFill>
              <a:srgbClr val="FFFFFF"/>
            </a:solidFill>
          </a:endParaRPr>
        </a:p>
        <a:p>
          <a:pPr marL="0" lvl="0" indent="0" algn="ctr" defTabSz="1244600">
            <a:lnSpc>
              <a:spcPct val="90000"/>
            </a:lnSpc>
            <a:spcBef>
              <a:spcPct val="0"/>
            </a:spcBef>
            <a:spcAft>
              <a:spcPct val="35000"/>
            </a:spcAft>
            <a:buNone/>
          </a:pPr>
          <a:r>
            <a:rPr lang="it-IT" sz="3600" b="1" kern="1200" dirty="0">
              <a:solidFill>
                <a:srgbClr val="FFFFFF"/>
              </a:solidFill>
            </a:rPr>
            <a:t>Moon Village Association - </a:t>
          </a:r>
          <a:r>
            <a:rPr lang="it-IT" sz="3600" b="1" kern="1200" dirty="0" err="1">
              <a:solidFill>
                <a:srgbClr val="FFFFFF"/>
              </a:solidFill>
            </a:rPr>
            <a:t>Italy</a:t>
          </a:r>
          <a:br>
            <a:rPr lang="it-IT" sz="3600" b="1" kern="1200" dirty="0">
              <a:solidFill>
                <a:srgbClr val="FFFFFF"/>
              </a:solidFill>
            </a:rPr>
          </a:br>
          <a:br>
            <a:rPr lang="it-IT" sz="3600" b="1" kern="1200" dirty="0">
              <a:solidFill>
                <a:srgbClr val="FFFFFF"/>
              </a:solidFill>
            </a:rPr>
          </a:br>
          <a:r>
            <a:rPr lang="it-IT" sz="3600" b="1" kern="1200" dirty="0">
              <a:solidFill>
                <a:srgbClr val="FFFFFF"/>
              </a:solidFill>
            </a:rPr>
            <a:t>Space </a:t>
          </a:r>
          <a:r>
            <a:rPr lang="it-IT" sz="3600" b="1" kern="1200" dirty="0" err="1">
              <a:solidFill>
                <a:srgbClr val="FFFFFF"/>
              </a:solidFill>
            </a:rPr>
            <a:t>Summer</a:t>
          </a:r>
          <a:r>
            <a:rPr lang="it-IT" sz="3600" b="1" kern="1200" dirty="0">
              <a:solidFill>
                <a:srgbClr val="FFFFFF"/>
              </a:solidFill>
            </a:rPr>
            <a:t> School</a:t>
          </a:r>
          <a:br>
            <a:rPr lang="it-IT" sz="3600" b="1" kern="1200" dirty="0">
              <a:solidFill>
                <a:srgbClr val="FFFFFF"/>
              </a:solidFill>
            </a:rPr>
          </a:br>
          <a:r>
            <a:rPr lang="it-IT" sz="3600" b="1" kern="1200" dirty="0">
              <a:solidFill>
                <a:srgbClr val="FFFFFF"/>
              </a:solidFill>
            </a:rPr>
            <a:t>Beyond Borders Edition</a:t>
          </a:r>
          <a:br>
            <a:rPr lang="it-IT" sz="3600" b="1" kern="1200" dirty="0">
              <a:solidFill>
                <a:srgbClr val="FFFFFF"/>
              </a:solidFill>
            </a:rPr>
          </a:br>
          <a:br>
            <a:rPr lang="it-IT" sz="3600" b="1" kern="1200" dirty="0">
              <a:solidFill>
                <a:srgbClr val="FFFFFF"/>
              </a:solidFill>
            </a:rPr>
          </a:br>
          <a:r>
            <a:rPr lang="it-IT" sz="3600" b="1" kern="1200" dirty="0">
              <a:solidFill>
                <a:srgbClr val="FFFFFF"/>
              </a:solidFill>
            </a:rPr>
            <a:t>IMD2024</a:t>
          </a:r>
          <a:r>
            <a:rPr lang="it-IT" sz="3600" b="1" kern="1200" dirty="0">
              <a:latin typeface="Calibri" panose="020F0502020204030204" pitchFamily="34" charset="0"/>
              <a:ea typeface="Calibri" panose="020F0502020204030204" pitchFamily="34" charset="0"/>
              <a:cs typeface="Calibri" panose="020F0502020204030204" pitchFamily="34" charset="0"/>
            </a:rPr>
            <a:t>P</a:t>
          </a:r>
        </a:p>
        <a:p>
          <a:pPr marL="0" lvl="0" indent="0" algn="ctr" defTabSz="1244600">
            <a:lnSpc>
              <a:spcPct val="90000"/>
            </a:lnSpc>
            <a:spcBef>
              <a:spcPct val="0"/>
            </a:spcBef>
            <a:spcAft>
              <a:spcPct val="35000"/>
            </a:spcAft>
            <a:buNone/>
          </a:pPr>
          <a:r>
            <a:rPr lang="it-IT" sz="3600" b="1" i="0" kern="1200" dirty="0">
              <a:latin typeface="Calibri" panose="020F0502020204030204" pitchFamily="34" charset="0"/>
              <a:ea typeface="Calibri" panose="020F0502020204030204" pitchFamily="34" charset="0"/>
              <a:cs typeface="Calibri" panose="020F0502020204030204" pitchFamily="34" charset="0"/>
            </a:rPr>
            <a:t>Ferruccio Diozzi</a:t>
          </a:r>
        </a:p>
        <a:p>
          <a:pPr marL="0" lvl="0" indent="0" algn="ctr" defTabSz="1244600">
            <a:lnSpc>
              <a:spcPct val="90000"/>
            </a:lnSpc>
            <a:spcBef>
              <a:spcPct val="0"/>
            </a:spcBef>
            <a:spcAft>
              <a:spcPct val="35000"/>
            </a:spcAft>
            <a:buNone/>
          </a:pPr>
          <a:r>
            <a:rPr lang="it-IT" sz="3600" b="1" i="0" kern="1200" dirty="0">
              <a:latin typeface="Calibri" panose="020F0502020204030204" pitchFamily="34" charset="0"/>
              <a:ea typeface="Calibri" panose="020F0502020204030204" pitchFamily="34" charset="0"/>
              <a:cs typeface="Calibri" panose="020F0502020204030204" pitchFamily="34" charset="0"/>
            </a:rPr>
            <a:t>Associazione Amici di Città della Scienza </a:t>
          </a:r>
        </a:p>
        <a:p>
          <a:pPr marL="0" lvl="0" indent="0" algn="ctr" defTabSz="1244600">
            <a:lnSpc>
              <a:spcPct val="90000"/>
            </a:lnSpc>
            <a:spcBef>
              <a:spcPct val="0"/>
            </a:spcBef>
            <a:spcAft>
              <a:spcPct val="35000"/>
            </a:spcAft>
            <a:buNone/>
          </a:pPr>
          <a:r>
            <a:rPr lang="en-US" sz="3600" b="1" i="1" kern="1200" dirty="0">
              <a:latin typeface="Calibri" panose="020F0502020204030204" pitchFamily="34" charset="0"/>
              <a:ea typeface="Calibri" panose="020F0502020204030204" pitchFamily="34" charset="0"/>
              <a:cs typeface="Calibri" panose="020F0502020204030204" pitchFamily="34" charset="0"/>
            </a:rPr>
            <a:t>A look at science and Sci-Fi between dreams and nightmares</a:t>
          </a:r>
          <a:br>
            <a:rPr lang="it-IT" sz="3600" b="1" i="1" kern="1200" dirty="0">
              <a:latin typeface="Calibri" panose="020F0502020204030204" pitchFamily="34" charset="0"/>
              <a:ea typeface="Calibri" panose="020F0502020204030204" pitchFamily="34" charset="0"/>
              <a:cs typeface="Calibri" panose="020F0502020204030204" pitchFamily="34" charset="0"/>
            </a:rPr>
          </a:br>
          <a:endParaRPr lang="it-IT" sz="3600" b="1" i="1" kern="1200" dirty="0">
            <a:latin typeface="Calibri" panose="020F0502020204030204" pitchFamily="34" charset="0"/>
            <a:ea typeface="Calibri" panose="020F0502020204030204" pitchFamily="34" charset="0"/>
            <a:cs typeface="Calibri" panose="020F0502020204030204" pitchFamily="34" charset="0"/>
          </a:endParaRPr>
        </a:p>
        <a:p>
          <a:pPr marL="0" lvl="0" indent="0" algn="ctr" defTabSz="1244600">
            <a:lnSpc>
              <a:spcPct val="90000"/>
            </a:lnSpc>
            <a:spcBef>
              <a:spcPct val="0"/>
            </a:spcBef>
            <a:spcAft>
              <a:spcPct val="35000"/>
            </a:spcAft>
            <a:buNone/>
          </a:pPr>
          <a:endParaRPr lang="it-IT" sz="2800" b="1" kern="1200" dirty="0">
            <a:latin typeface="Calibri" panose="020F0502020204030204" pitchFamily="34" charset="0"/>
            <a:ea typeface="Calibri" panose="020F0502020204030204" pitchFamily="34" charset="0"/>
            <a:cs typeface="Calibri" panose="020F0502020204030204" pitchFamily="34" charset="0"/>
          </a:endParaRPr>
        </a:p>
        <a:p>
          <a:pPr marL="0" lvl="0" indent="0" algn="ctr" defTabSz="1244600">
            <a:lnSpc>
              <a:spcPct val="90000"/>
            </a:lnSpc>
            <a:spcBef>
              <a:spcPct val="0"/>
            </a:spcBef>
            <a:spcAft>
              <a:spcPct val="35000"/>
            </a:spcAft>
            <a:buNone/>
          </a:pPr>
          <a:endParaRPr lang="it-IT" sz="2800" b="1" kern="1200" dirty="0">
            <a:latin typeface="Calibri" panose="020F0502020204030204" pitchFamily="34" charset="0"/>
            <a:ea typeface="Calibri" panose="020F0502020204030204" pitchFamily="34" charset="0"/>
            <a:cs typeface="Calibri" panose="020F0502020204030204" pitchFamily="34" charset="0"/>
          </a:endParaRPr>
        </a:p>
      </dsp:txBody>
      <dsp:txXfrm>
        <a:off x="290500" y="290500"/>
        <a:ext cx="9299729" cy="53699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5402D-26B3-4F41-9230-BCBE1338C918}">
      <dsp:nvSpPr>
        <dsp:cNvPr id="0" name=""/>
        <dsp:cNvSpPr/>
      </dsp:nvSpPr>
      <dsp:spPr>
        <a:xfrm>
          <a:off x="0" y="656997"/>
          <a:ext cx="9880729" cy="46390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lang="it-IT" sz="2800" b="1" kern="1200" dirty="0" err="1">
              <a:latin typeface="Calibri" panose="020F0502020204030204" pitchFamily="34" charset="0"/>
              <a:ea typeface="Calibri" panose="020F0502020204030204" pitchFamily="34" charset="0"/>
              <a:cs typeface="Calibri" panose="020F0502020204030204" pitchFamily="34" charset="0"/>
            </a:rPr>
            <a:t>Introduction</a:t>
          </a:r>
          <a:endParaRPr lang="it-IT" sz="2800" b="1" kern="1200" dirty="0">
            <a:latin typeface="Calibri" panose="020F0502020204030204" pitchFamily="34" charset="0"/>
            <a:ea typeface="Calibri" panose="020F0502020204030204" pitchFamily="34" charset="0"/>
            <a:cs typeface="Calibri" panose="020F0502020204030204" pitchFamily="34" charset="0"/>
          </a:endParaRPr>
        </a:p>
        <a:p>
          <a:pPr marL="0" lvl="0" indent="0" algn="just" defTabSz="1244600">
            <a:lnSpc>
              <a:spcPct val="90000"/>
            </a:lnSpc>
            <a:spcBef>
              <a:spcPct val="0"/>
            </a:spcBef>
            <a:spcAft>
              <a:spcPct val="35000"/>
            </a:spcAft>
            <a:buNone/>
          </a:pPr>
          <a:r>
            <a:rPr lang="it-IT" sz="2800" b="1" kern="1200" dirty="0">
              <a:latin typeface="Calibri" panose="020F0502020204030204" pitchFamily="34" charset="0"/>
              <a:ea typeface="Calibri" panose="020F0502020204030204" pitchFamily="34" charset="0"/>
              <a:cs typeface="Calibri" panose="020F0502020204030204" pitchFamily="34" charset="0"/>
            </a:rPr>
            <a:t>The </a:t>
          </a:r>
          <a:r>
            <a:rPr lang="it-IT" sz="2800" b="1" kern="1200" dirty="0" err="1">
              <a:latin typeface="Calibri" panose="020F0502020204030204" pitchFamily="34" charset="0"/>
              <a:ea typeface="Calibri" panose="020F0502020204030204" pitchFamily="34" charset="0"/>
              <a:cs typeface="Calibri" panose="020F0502020204030204" pitchFamily="34" charset="0"/>
            </a:rPr>
            <a:t>relationship</a:t>
          </a:r>
          <a:r>
            <a:rPr lang="it-IT" sz="2800" b="1" kern="1200" dirty="0">
              <a:latin typeface="Calibri" panose="020F0502020204030204" pitchFamily="34" charset="0"/>
              <a:ea typeface="Calibri" panose="020F0502020204030204" pitchFamily="34" charset="0"/>
              <a:cs typeface="Calibri" panose="020F0502020204030204" pitchFamily="34" charset="0"/>
            </a:rPr>
            <a:t> </a:t>
          </a:r>
          <a:r>
            <a:rPr lang="it-IT" sz="2800" b="1" kern="1200" dirty="0" err="1">
              <a:latin typeface="Calibri" panose="020F0502020204030204" pitchFamily="34" charset="0"/>
              <a:ea typeface="Calibri" panose="020F0502020204030204" pitchFamily="34" charset="0"/>
              <a:cs typeface="Calibri" panose="020F0502020204030204" pitchFamily="34" charset="0"/>
            </a:rPr>
            <a:t>between</a:t>
          </a:r>
          <a:r>
            <a:rPr lang="it-IT" sz="2800" b="1" kern="1200" dirty="0">
              <a:latin typeface="Calibri" panose="020F0502020204030204" pitchFamily="34" charset="0"/>
              <a:ea typeface="Calibri" panose="020F0502020204030204" pitchFamily="34" charset="0"/>
              <a:cs typeface="Calibri" panose="020F0502020204030204" pitchFamily="34" charset="0"/>
            </a:rPr>
            <a:t> </a:t>
          </a:r>
          <a:r>
            <a:rPr lang="it-IT" sz="2800" b="1" kern="1200" dirty="0" err="1">
              <a:latin typeface="Calibri" panose="020F0502020204030204" pitchFamily="34" charset="0"/>
              <a:ea typeface="Calibri" panose="020F0502020204030204" pitchFamily="34" charset="0"/>
              <a:cs typeface="Calibri" panose="020F0502020204030204" pitchFamily="34" charset="0"/>
            </a:rPr>
            <a:t>humans</a:t>
          </a:r>
          <a:r>
            <a:rPr lang="it-IT" sz="2800" b="1" kern="1200" dirty="0">
              <a:latin typeface="Calibri" panose="020F0502020204030204" pitchFamily="34" charset="0"/>
              <a:ea typeface="Calibri" panose="020F0502020204030204" pitchFamily="34" charset="0"/>
              <a:cs typeface="Calibri" panose="020F0502020204030204" pitchFamily="34" charset="0"/>
            </a:rPr>
            <a:t> and </a:t>
          </a:r>
          <a:r>
            <a:rPr lang="it-IT" sz="2800" b="1" kern="1200" dirty="0" err="1">
              <a:latin typeface="Calibri" panose="020F0502020204030204" pitchFamily="34" charset="0"/>
              <a:ea typeface="Calibri" panose="020F0502020204030204" pitchFamily="34" charset="0"/>
              <a:cs typeface="Calibri" panose="020F0502020204030204" pitchFamily="34" charset="0"/>
            </a:rPr>
            <a:t>space</a:t>
          </a:r>
          <a:r>
            <a:rPr lang="it-IT" sz="2800" b="1" kern="1200" dirty="0">
              <a:latin typeface="Calibri" panose="020F0502020204030204" pitchFamily="34" charset="0"/>
              <a:ea typeface="Calibri" panose="020F0502020204030204" pitchFamily="34" charset="0"/>
              <a:cs typeface="Calibri" panose="020F0502020204030204" pitchFamily="34" charset="0"/>
            </a:rPr>
            <a:t> </a:t>
          </a:r>
          <a:r>
            <a:rPr lang="it-IT" sz="2800" b="1" kern="1200" dirty="0" err="1">
              <a:latin typeface="Calibri" panose="020F0502020204030204" pitchFamily="34" charset="0"/>
              <a:ea typeface="Calibri" panose="020F0502020204030204" pitchFamily="34" charset="0"/>
              <a:cs typeface="Calibri" panose="020F0502020204030204" pitchFamily="34" charset="0"/>
            </a:rPr>
            <a:t>has</a:t>
          </a:r>
          <a:r>
            <a:rPr lang="it-IT" sz="2800" b="1" kern="1200" dirty="0">
              <a:latin typeface="Calibri" panose="020F0502020204030204" pitchFamily="34" charset="0"/>
              <a:ea typeface="Calibri" panose="020F0502020204030204" pitchFamily="34" charset="0"/>
              <a:cs typeface="Calibri" panose="020F0502020204030204" pitchFamily="34" charset="0"/>
            </a:rPr>
            <a:t> </a:t>
          </a:r>
          <a:r>
            <a:rPr lang="it-IT" sz="2800" b="1" kern="1200" dirty="0" err="1">
              <a:latin typeface="Calibri" panose="020F0502020204030204" pitchFamily="34" charset="0"/>
              <a:ea typeface="Calibri" panose="020F0502020204030204" pitchFamily="34" charset="0"/>
              <a:cs typeface="Calibri" panose="020F0502020204030204" pitchFamily="34" charset="0"/>
            </a:rPr>
            <a:t>always</a:t>
          </a:r>
          <a:r>
            <a:rPr lang="it-IT" sz="2800" b="1" kern="1200" dirty="0">
              <a:latin typeface="Calibri" panose="020F0502020204030204" pitchFamily="34" charset="0"/>
              <a:ea typeface="Calibri" panose="020F0502020204030204" pitchFamily="34" charset="0"/>
              <a:cs typeface="Calibri" panose="020F0502020204030204" pitchFamily="34" charset="0"/>
            </a:rPr>
            <a:t> </a:t>
          </a:r>
          <a:r>
            <a:rPr lang="it-IT" sz="2800" b="1" kern="1200" dirty="0" err="1">
              <a:latin typeface="Calibri" panose="020F0502020204030204" pitchFamily="34" charset="0"/>
              <a:ea typeface="Calibri" panose="020F0502020204030204" pitchFamily="34" charset="0"/>
              <a:cs typeface="Calibri" panose="020F0502020204030204" pitchFamily="34" charset="0"/>
            </a:rPr>
            <a:t>provided</a:t>
          </a:r>
          <a:r>
            <a:rPr lang="it-IT" sz="2800" b="1" kern="1200" dirty="0">
              <a:latin typeface="Calibri" panose="020F0502020204030204" pitchFamily="34" charset="0"/>
              <a:ea typeface="Calibri" panose="020F0502020204030204" pitchFamily="34" charset="0"/>
              <a:cs typeface="Calibri" panose="020F0502020204030204" pitchFamily="34" charset="0"/>
            </a:rPr>
            <a:t> </a:t>
          </a:r>
          <a:r>
            <a:rPr lang="it-IT" sz="2800" b="1" kern="1200" dirty="0" err="1">
              <a:latin typeface="Calibri" panose="020F0502020204030204" pitchFamily="34" charset="0"/>
              <a:ea typeface="Calibri" panose="020F0502020204030204" pitchFamily="34" charset="0"/>
              <a:cs typeface="Calibri" panose="020F0502020204030204" pitchFamily="34" charset="0"/>
            </a:rPr>
            <a:t>inspiration</a:t>
          </a:r>
          <a:r>
            <a:rPr lang="it-IT" sz="2800" b="1" kern="1200" dirty="0">
              <a:latin typeface="Calibri" panose="020F0502020204030204" pitchFamily="34" charset="0"/>
              <a:ea typeface="Calibri" panose="020F0502020204030204" pitchFamily="34" charset="0"/>
              <a:cs typeface="Calibri" panose="020F0502020204030204" pitchFamily="34" charset="0"/>
            </a:rPr>
            <a:t> and </a:t>
          </a:r>
          <a:r>
            <a:rPr lang="it-IT" sz="2800" b="1" kern="1200" dirty="0" err="1">
              <a:latin typeface="Calibri" panose="020F0502020204030204" pitchFamily="34" charset="0"/>
              <a:ea typeface="Calibri" panose="020F0502020204030204" pitchFamily="34" charset="0"/>
              <a:cs typeface="Calibri" panose="020F0502020204030204" pitchFamily="34" charset="0"/>
            </a:rPr>
            <a:t>ideas</a:t>
          </a:r>
          <a:r>
            <a:rPr lang="it-IT" sz="2800" b="1" kern="1200" dirty="0">
              <a:latin typeface="Calibri" panose="020F0502020204030204" pitchFamily="34" charset="0"/>
              <a:ea typeface="Calibri" panose="020F0502020204030204" pitchFamily="34" charset="0"/>
              <a:cs typeface="Calibri" panose="020F0502020204030204" pitchFamily="34" charset="0"/>
            </a:rPr>
            <a:t> for </a:t>
          </a:r>
          <a:r>
            <a:rPr lang="it-IT" sz="2800" b="1" kern="1200" dirty="0" err="1">
              <a:latin typeface="Calibri" panose="020F0502020204030204" pitchFamily="34" charset="0"/>
              <a:ea typeface="Calibri" panose="020F0502020204030204" pitchFamily="34" charset="0"/>
              <a:cs typeface="Calibri" panose="020F0502020204030204" pitchFamily="34" charset="0"/>
            </a:rPr>
            <a:t>artistic</a:t>
          </a:r>
          <a:r>
            <a:rPr lang="it-IT" sz="2800" b="1" kern="1200" dirty="0">
              <a:latin typeface="Calibri" panose="020F0502020204030204" pitchFamily="34" charset="0"/>
              <a:ea typeface="Calibri" panose="020F0502020204030204" pitchFamily="34" charset="0"/>
              <a:cs typeface="Calibri" panose="020F0502020204030204" pitchFamily="34" charset="0"/>
            </a:rPr>
            <a:t> </a:t>
          </a:r>
          <a:r>
            <a:rPr lang="it-IT" sz="2800" b="1" kern="1200" dirty="0" err="1">
              <a:latin typeface="Calibri" panose="020F0502020204030204" pitchFamily="34" charset="0"/>
              <a:ea typeface="Calibri" panose="020F0502020204030204" pitchFamily="34" charset="0"/>
              <a:cs typeface="Calibri" panose="020F0502020204030204" pitchFamily="34" charset="0"/>
            </a:rPr>
            <a:t>representation</a:t>
          </a:r>
          <a:r>
            <a:rPr lang="it-IT" sz="2800" b="1" kern="1200" dirty="0">
              <a:latin typeface="Calibri" panose="020F0502020204030204" pitchFamily="34" charset="0"/>
              <a:ea typeface="Calibri" panose="020F0502020204030204" pitchFamily="34" charset="0"/>
              <a:cs typeface="Calibri" panose="020F0502020204030204" pitchFamily="34" charset="0"/>
            </a:rPr>
            <a:t>. </a:t>
          </a:r>
        </a:p>
        <a:p>
          <a:pPr marL="0" lvl="0" indent="0" algn="just" defTabSz="1244600">
            <a:lnSpc>
              <a:spcPct val="90000"/>
            </a:lnSpc>
            <a:spcBef>
              <a:spcPct val="0"/>
            </a:spcBef>
            <a:spcAft>
              <a:spcPct val="35000"/>
            </a:spcAft>
            <a:buNone/>
          </a:pPr>
          <a:r>
            <a:rPr lang="en-US" sz="2800" b="1" kern="1200" dirty="0">
              <a:latin typeface="Calibri" panose="020F0502020204030204" pitchFamily="34" charset="0"/>
              <a:ea typeface="Calibri" panose="020F0502020204030204" pitchFamily="34" charset="0"/>
              <a:cs typeface="Calibri" panose="020F0502020204030204" pitchFamily="34" charset="0"/>
            </a:rPr>
            <a:t>In particular, from the 19th century onwards, first Literature, then arts such as Cinema and Comics have been fertile grounds for scientific and science fiction imagination b</a:t>
          </a:r>
          <a:r>
            <a:rPr lang="it-IT" sz="2800" b="1" kern="1200" dirty="0" err="1">
              <a:latin typeface="Calibri" panose="020F0502020204030204" pitchFamily="34" charset="0"/>
              <a:ea typeface="Calibri" panose="020F0502020204030204" pitchFamily="34" charset="0"/>
              <a:cs typeface="Calibri" panose="020F0502020204030204" pitchFamily="34" charset="0"/>
            </a:rPr>
            <a:t>etween</a:t>
          </a:r>
          <a:r>
            <a:rPr lang="it-IT" sz="2800" b="1" kern="1200" dirty="0">
              <a:latin typeface="Calibri" panose="020F0502020204030204" pitchFamily="34" charset="0"/>
              <a:ea typeface="Calibri" panose="020F0502020204030204" pitchFamily="34" charset="0"/>
              <a:cs typeface="Calibri" panose="020F0502020204030204" pitchFamily="34" charset="0"/>
            </a:rPr>
            <a:t> dreams and </a:t>
          </a:r>
          <a:r>
            <a:rPr lang="it-IT" sz="2800" b="1" kern="1200" dirty="0" err="1">
              <a:latin typeface="Calibri" panose="020F0502020204030204" pitchFamily="34" charset="0"/>
              <a:ea typeface="Calibri" panose="020F0502020204030204" pitchFamily="34" charset="0"/>
              <a:cs typeface="Calibri" panose="020F0502020204030204" pitchFamily="34" charset="0"/>
            </a:rPr>
            <a:t>nightmares</a:t>
          </a:r>
          <a:r>
            <a:rPr lang="it-IT" sz="2800" b="1" kern="1200" dirty="0">
              <a:latin typeface="Calibri" panose="020F0502020204030204" pitchFamily="34" charset="0"/>
              <a:ea typeface="Calibri" panose="020F0502020204030204" pitchFamily="34" charset="0"/>
              <a:cs typeface="Calibri" panose="020F0502020204030204" pitchFamily="34" charset="0"/>
            </a:rPr>
            <a:t>. </a:t>
          </a:r>
        </a:p>
        <a:p>
          <a:pPr marL="0" lvl="0" indent="0" algn="just" defTabSz="1244600">
            <a:lnSpc>
              <a:spcPct val="90000"/>
            </a:lnSpc>
            <a:spcBef>
              <a:spcPct val="0"/>
            </a:spcBef>
            <a:spcAft>
              <a:spcPct val="35000"/>
            </a:spcAft>
            <a:buNone/>
          </a:pPr>
          <a:r>
            <a:rPr lang="en-US" sz="2800" b="1" kern="1200" dirty="0">
              <a:latin typeface="Calibri" panose="020F0502020204030204" pitchFamily="34" charset="0"/>
              <a:ea typeface="Calibri" panose="020F0502020204030204" pitchFamily="34" charset="0"/>
              <a:cs typeface="Calibri" panose="020F0502020204030204" pitchFamily="34" charset="0"/>
            </a:rPr>
            <a:t>Below we present some examples highlighting both recurring topics and certain forms of narration.</a:t>
          </a:r>
          <a:endParaRPr lang="it-IT" sz="2800" b="1" i="0" kern="1200" dirty="0">
            <a:latin typeface="Calibri" panose="020F0502020204030204" pitchFamily="34" charset="0"/>
            <a:ea typeface="Calibri" panose="020F0502020204030204" pitchFamily="34" charset="0"/>
            <a:cs typeface="Calibri" panose="020F0502020204030204" pitchFamily="34" charset="0"/>
          </a:endParaRPr>
        </a:p>
      </dsp:txBody>
      <dsp:txXfrm>
        <a:off x="226460" y="883457"/>
        <a:ext cx="9427809" cy="41861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5402D-26B3-4F41-9230-BCBE1338C918}">
      <dsp:nvSpPr>
        <dsp:cNvPr id="0" name=""/>
        <dsp:cNvSpPr/>
      </dsp:nvSpPr>
      <dsp:spPr>
        <a:xfrm>
          <a:off x="0" y="495558"/>
          <a:ext cx="9880729" cy="5323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lang="en-US" sz="2800" b="1" kern="1200" dirty="0">
              <a:latin typeface="Calibri" panose="020F0502020204030204" pitchFamily="34" charset="0"/>
              <a:ea typeface="Calibri" panose="020F0502020204030204" pitchFamily="34" charset="0"/>
              <a:cs typeface="Calibri" panose="020F0502020204030204" pitchFamily="34" charset="0"/>
            </a:rPr>
            <a:t>As conclusions </a:t>
          </a:r>
        </a:p>
        <a:p>
          <a:pPr marL="0" lvl="0" indent="0" algn="just" defTabSz="1244600">
            <a:lnSpc>
              <a:spcPct val="90000"/>
            </a:lnSpc>
            <a:spcBef>
              <a:spcPct val="0"/>
            </a:spcBef>
            <a:spcAft>
              <a:spcPct val="35000"/>
            </a:spcAft>
            <a:buNone/>
          </a:pPr>
          <a:r>
            <a:rPr lang="en-US" sz="2800" b="1" kern="1200" dirty="0">
              <a:latin typeface="Calibri" panose="020F0502020204030204" pitchFamily="34" charset="0"/>
              <a:ea typeface="Calibri" panose="020F0502020204030204" pitchFamily="34" charset="0"/>
              <a:cs typeface="Calibri" panose="020F0502020204030204" pitchFamily="34" charset="0"/>
            </a:rPr>
            <a:t>This presentation aims to offer just a few ideas, perhaps touching on memories of things read, seen, or heard over the years.</a:t>
          </a:r>
        </a:p>
        <a:p>
          <a:pPr marL="0" lvl="0" indent="0" algn="just" defTabSz="1244600">
            <a:lnSpc>
              <a:spcPct val="90000"/>
            </a:lnSpc>
            <a:spcBef>
              <a:spcPct val="0"/>
            </a:spcBef>
            <a:spcAft>
              <a:spcPct val="35000"/>
            </a:spcAft>
            <a:buNone/>
          </a:pPr>
          <a:r>
            <a:rPr lang="en-US" sz="2800" b="1" kern="1200" dirty="0">
              <a:latin typeface="Calibri" panose="020F0502020204030204" pitchFamily="34" charset="0"/>
              <a:ea typeface="Calibri" panose="020F0502020204030204" pitchFamily="34" charset="0"/>
              <a:cs typeface="Calibri" panose="020F0502020204030204" pitchFamily="34" charset="0"/>
            </a:rPr>
            <a:t>It does not claim to be comprehensive: the realm of science fiction is by nature open, and it would be illusory to attempt to summarize it in a few slides. </a:t>
          </a:r>
        </a:p>
        <a:p>
          <a:pPr marL="0" lvl="0" indent="0" algn="just" defTabSz="1244600">
            <a:lnSpc>
              <a:spcPct val="90000"/>
            </a:lnSpc>
            <a:spcBef>
              <a:spcPct val="0"/>
            </a:spcBef>
            <a:spcAft>
              <a:spcPct val="35000"/>
            </a:spcAft>
            <a:buNone/>
          </a:pPr>
          <a:r>
            <a:rPr lang="en-US" sz="2800" b="1" kern="1200" dirty="0">
              <a:latin typeface="Calibri" panose="020F0502020204030204" pitchFamily="34" charset="0"/>
              <a:ea typeface="Calibri" panose="020F0502020204030204" pitchFamily="34" charset="0"/>
              <a:cs typeface="Calibri" panose="020F0502020204030204" pitchFamily="34" charset="0"/>
            </a:rPr>
            <a:t>However, we thought it would be interesting to try to draw a logical thread. I hope I succeeded. </a:t>
          </a:r>
          <a:endParaRPr lang="it-IT" sz="2800" b="1" kern="1200" dirty="0">
            <a:latin typeface="Calibri" panose="020F0502020204030204" pitchFamily="34" charset="0"/>
            <a:ea typeface="Calibri" panose="020F0502020204030204" pitchFamily="34" charset="0"/>
            <a:cs typeface="Calibri" panose="020F0502020204030204" pitchFamily="34" charset="0"/>
          </a:endParaRPr>
        </a:p>
        <a:p>
          <a:pPr marL="0" lvl="0" indent="0" defTabSz="1244600">
            <a:lnSpc>
              <a:spcPct val="90000"/>
            </a:lnSpc>
            <a:spcBef>
              <a:spcPct val="0"/>
            </a:spcBef>
            <a:spcAft>
              <a:spcPct val="35000"/>
            </a:spcAft>
            <a:buNone/>
          </a:pPr>
          <a:r>
            <a:rPr lang="en-US" sz="2800" b="1" kern="1200" dirty="0">
              <a:latin typeface="Calibri" panose="020F0502020204030204" pitchFamily="34" charset="0"/>
              <a:ea typeface="Calibri" panose="020F0502020204030204" pitchFamily="34" charset="0"/>
              <a:cs typeface="Calibri" panose="020F0502020204030204" pitchFamily="34" charset="0"/>
            </a:rPr>
            <a:t>Thank you for your attention!</a:t>
          </a:r>
          <a:endParaRPr lang="it-IT" sz="2800" b="1" kern="1200" dirty="0">
            <a:latin typeface="Calibri" panose="020F0502020204030204" pitchFamily="34" charset="0"/>
            <a:ea typeface="Calibri" panose="020F0502020204030204" pitchFamily="34" charset="0"/>
            <a:cs typeface="Calibri" panose="020F0502020204030204" pitchFamily="34" charset="0"/>
          </a:endParaRPr>
        </a:p>
      </dsp:txBody>
      <dsp:txXfrm>
        <a:off x="259872" y="755430"/>
        <a:ext cx="9360985" cy="48037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5402D-26B3-4F41-9230-BCBE1338C918}">
      <dsp:nvSpPr>
        <dsp:cNvPr id="0" name=""/>
        <dsp:cNvSpPr/>
      </dsp:nvSpPr>
      <dsp:spPr>
        <a:xfrm>
          <a:off x="0" y="1133520"/>
          <a:ext cx="9880729" cy="395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just" defTabSz="1778000">
            <a:lnSpc>
              <a:spcPct val="90000"/>
            </a:lnSpc>
            <a:spcBef>
              <a:spcPct val="0"/>
            </a:spcBef>
            <a:spcAft>
              <a:spcPct val="35000"/>
            </a:spcAft>
            <a:buNone/>
          </a:pPr>
          <a:r>
            <a:rPr lang="en-US" sz="4000" b="1" kern="1200" dirty="0">
              <a:latin typeface="Calibri" panose="020F0502020204030204" pitchFamily="34" charset="0"/>
              <a:ea typeface="Calibri" panose="020F0502020204030204" pitchFamily="34" charset="0"/>
              <a:cs typeface="Calibri" panose="020F0502020204030204" pitchFamily="34" charset="0"/>
            </a:rPr>
            <a:t>Note </a:t>
          </a:r>
        </a:p>
        <a:p>
          <a:pPr marL="0" lvl="0" indent="0" algn="just" defTabSz="1778000">
            <a:lnSpc>
              <a:spcPct val="90000"/>
            </a:lnSpc>
            <a:spcBef>
              <a:spcPct val="0"/>
            </a:spcBef>
            <a:spcAft>
              <a:spcPct val="35000"/>
            </a:spcAft>
            <a:buNone/>
          </a:pPr>
          <a:r>
            <a:rPr lang="en-US" sz="4000" b="1" kern="1200" dirty="0"/>
            <a:t>All images and passages of this presentation are used for educational and informative purposes only. </a:t>
          </a:r>
        </a:p>
        <a:p>
          <a:pPr marL="0" lvl="0" indent="0" algn="just" defTabSz="1778000">
            <a:lnSpc>
              <a:spcPct val="90000"/>
            </a:lnSpc>
            <a:spcBef>
              <a:spcPct val="0"/>
            </a:spcBef>
            <a:spcAft>
              <a:spcPct val="35000"/>
            </a:spcAft>
            <a:buNone/>
          </a:pPr>
          <a:r>
            <a:rPr lang="en-US" sz="4000" b="1" kern="1200" dirty="0"/>
            <a:t>Any commercial use is excluded.</a:t>
          </a:r>
          <a:endParaRPr lang="it-IT" sz="4000" b="1" kern="1200" dirty="0">
            <a:latin typeface="Calibri" panose="020F0502020204030204" pitchFamily="34" charset="0"/>
            <a:ea typeface="Calibri" panose="020F0502020204030204" pitchFamily="34" charset="0"/>
            <a:cs typeface="Calibri" panose="020F0502020204030204" pitchFamily="34" charset="0"/>
          </a:endParaRPr>
        </a:p>
      </dsp:txBody>
      <dsp:txXfrm>
        <a:off x="193048" y="1326568"/>
        <a:ext cx="9494633" cy="35685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5402D-26B3-4F41-9230-BCBE1338C918}">
      <dsp:nvSpPr>
        <dsp:cNvPr id="0" name=""/>
        <dsp:cNvSpPr/>
      </dsp:nvSpPr>
      <dsp:spPr>
        <a:xfrm>
          <a:off x="0" y="4325"/>
          <a:ext cx="7786116" cy="67622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algn="just" defTabSz="1244600">
            <a:lnSpc>
              <a:spcPct val="90000"/>
            </a:lnSpc>
            <a:spcBef>
              <a:spcPct val="0"/>
            </a:spcBef>
            <a:spcAft>
              <a:spcPct val="35000"/>
            </a:spcAft>
            <a:buNone/>
          </a:pPr>
          <a:endParaRPr lang="en-US" sz="2400" b="1" kern="1200" dirty="0">
            <a:latin typeface="Calibri" panose="020F0502020204030204" pitchFamily="34" charset="0"/>
            <a:ea typeface="Calibri" panose="020F0502020204030204" pitchFamily="34" charset="0"/>
            <a:cs typeface="Calibri" panose="020F0502020204030204" pitchFamily="34" charset="0"/>
          </a:endParaRPr>
        </a:p>
        <a:p>
          <a:pPr marL="0" lvl="0" algn="just" defTabSz="1244600">
            <a:lnSpc>
              <a:spcPct val="90000"/>
            </a:lnSpc>
            <a:spcBef>
              <a:spcPct val="0"/>
            </a:spcBef>
            <a:spcAft>
              <a:spcPct val="35000"/>
            </a:spcAft>
            <a:buNone/>
          </a:pPr>
          <a:endParaRPr lang="en-US" sz="2400" b="1" kern="1200" dirty="0">
            <a:latin typeface="Calibri" panose="020F0502020204030204" pitchFamily="34" charset="0"/>
            <a:ea typeface="Calibri" panose="020F0502020204030204" pitchFamily="34" charset="0"/>
            <a:cs typeface="Calibri" panose="020F0502020204030204" pitchFamily="34" charset="0"/>
          </a:endParaRPr>
        </a:p>
        <a:p>
          <a:pPr marL="0" lvl="0" algn="just" defTabSz="1244600">
            <a:lnSpc>
              <a:spcPct val="90000"/>
            </a:lnSpc>
            <a:spcBef>
              <a:spcPct val="0"/>
            </a:spcBef>
            <a:spcAft>
              <a:spcPct val="35000"/>
            </a:spcAft>
            <a:buNone/>
          </a:pPr>
          <a:endParaRPr lang="en-US" sz="2400" b="1" kern="1200" dirty="0">
            <a:latin typeface="Calibri" panose="020F0502020204030204" pitchFamily="34" charset="0"/>
            <a:ea typeface="Calibri" panose="020F0502020204030204" pitchFamily="34" charset="0"/>
            <a:cs typeface="Calibri" panose="020F0502020204030204" pitchFamily="34" charset="0"/>
          </a:endParaRPr>
        </a:p>
        <a:p>
          <a:pPr marL="0" lvl="0" algn="just" defTabSz="1244600">
            <a:lnSpc>
              <a:spcPct val="90000"/>
            </a:lnSpc>
            <a:spcBef>
              <a:spcPct val="0"/>
            </a:spcBef>
            <a:spcAft>
              <a:spcPct val="35000"/>
            </a:spcAft>
            <a:buNone/>
          </a:pPr>
          <a:endParaRPr lang="en-US" sz="2000" b="1" kern="1200" dirty="0">
            <a:latin typeface="Calibri" panose="020F0502020204030204" pitchFamily="34" charset="0"/>
            <a:ea typeface="Calibri" panose="020F0502020204030204" pitchFamily="34" charset="0"/>
            <a:cs typeface="Calibri" panose="020F0502020204030204" pitchFamily="34" charset="0"/>
          </a:endParaRPr>
        </a:p>
        <a:p>
          <a:pPr marL="0" lvl="0" algn="just" defTabSz="1244600">
            <a:lnSpc>
              <a:spcPct val="90000"/>
            </a:lnSpc>
            <a:spcBef>
              <a:spcPct val="0"/>
            </a:spcBef>
            <a:spcAft>
              <a:spcPct val="35000"/>
            </a:spcAft>
            <a:buNone/>
          </a:pPr>
          <a:r>
            <a:rPr lang="en-US" sz="2000" b="1" kern="1200" dirty="0">
              <a:latin typeface="Calibri" panose="020F0502020204030204" pitchFamily="34" charset="0"/>
              <a:ea typeface="Calibri" panose="020F0502020204030204" pitchFamily="34" charset="0"/>
              <a:cs typeface="Calibri" panose="020F0502020204030204" pitchFamily="34" charset="0"/>
            </a:rPr>
            <a:t>Ferruccio Diozzi</a:t>
          </a:r>
        </a:p>
        <a:p>
          <a:pPr marL="0" lvl="0" algn="just" defTabSz="1244600">
            <a:lnSpc>
              <a:spcPct val="90000"/>
            </a:lnSpc>
            <a:spcBef>
              <a:spcPct val="0"/>
            </a:spcBef>
            <a:spcAft>
              <a:spcPct val="35000"/>
            </a:spcAft>
            <a:buNone/>
          </a:pPr>
          <a:r>
            <a:rPr lang="en-US" sz="2000" b="1" kern="1200" dirty="0">
              <a:latin typeface="Calibri" panose="020F0502020204030204" pitchFamily="34" charset="0"/>
              <a:ea typeface="Calibri" panose="020F0502020204030204" pitchFamily="34" charset="0"/>
              <a:cs typeface="Calibri" panose="020F0502020204030204" pitchFamily="34" charset="0"/>
            </a:rPr>
            <a:t>Consultant in Library and Information Science, former Head of  Documentation Center at CIRA, Italian Center of Aerospace  Research.</a:t>
          </a:r>
        </a:p>
        <a:p>
          <a:pPr marL="0" lvl="0" algn="just" defTabSz="1244600">
            <a:lnSpc>
              <a:spcPct val="90000"/>
            </a:lnSpc>
            <a:spcBef>
              <a:spcPct val="0"/>
            </a:spcBef>
            <a:spcAft>
              <a:spcPct val="35000"/>
            </a:spcAft>
            <a:buNone/>
          </a:pPr>
          <a:r>
            <a:rPr lang="en-US" sz="2000" b="1" kern="1200" dirty="0">
              <a:latin typeface="Calibri" panose="020F0502020204030204" pitchFamily="34" charset="0"/>
              <a:ea typeface="Calibri" panose="020F0502020204030204" pitchFamily="34" charset="0"/>
              <a:cs typeface="Calibri" panose="020F0502020204030204" pitchFamily="34" charset="0"/>
            </a:rPr>
            <a:t>Expert of Science Fiction literature, cinema and comics with particular attention to space exploration.</a:t>
          </a:r>
        </a:p>
        <a:p>
          <a:pPr marL="0" lvl="0" algn="just" defTabSz="1244600">
            <a:lnSpc>
              <a:spcPct val="90000"/>
            </a:lnSpc>
            <a:spcBef>
              <a:spcPct val="0"/>
            </a:spcBef>
            <a:spcAft>
              <a:spcPct val="35000"/>
            </a:spcAft>
            <a:buNone/>
          </a:pPr>
          <a:r>
            <a:rPr lang="en-US" sz="2000" b="1" kern="1200" dirty="0">
              <a:latin typeface="Calibri" panose="020F0502020204030204" pitchFamily="34" charset="0"/>
              <a:ea typeface="Calibri" panose="020F0502020204030204" pitchFamily="34" charset="0"/>
              <a:cs typeface="Calibri" panose="020F0502020204030204" pitchFamily="34" charset="0"/>
            </a:rPr>
            <a:t>Founding Member and past President of Amici di Città </a:t>
          </a:r>
          <a:r>
            <a:rPr lang="en-US" sz="2000" b="1" kern="1200" dirty="0" err="1">
              <a:latin typeface="Calibri" panose="020F0502020204030204" pitchFamily="34" charset="0"/>
              <a:ea typeface="Calibri" panose="020F0502020204030204" pitchFamily="34" charset="0"/>
              <a:cs typeface="Calibri" panose="020F0502020204030204" pitchFamily="34" charset="0"/>
            </a:rPr>
            <a:t>della</a:t>
          </a:r>
          <a:r>
            <a:rPr lang="en-US" sz="2000" b="1" kern="1200" dirty="0">
              <a:latin typeface="Calibri" panose="020F0502020204030204" pitchFamily="34" charset="0"/>
              <a:ea typeface="Calibri" panose="020F0502020204030204" pitchFamily="34" charset="0"/>
              <a:cs typeface="Calibri" panose="020F0502020204030204" pitchFamily="34" charset="0"/>
            </a:rPr>
            <a:t> </a:t>
          </a:r>
          <a:r>
            <a:rPr lang="en-US" sz="2000" b="1" kern="1200" dirty="0" err="1">
              <a:latin typeface="Calibri" panose="020F0502020204030204" pitchFamily="34" charset="0"/>
              <a:ea typeface="Calibri" panose="020F0502020204030204" pitchFamily="34" charset="0"/>
              <a:cs typeface="Calibri" panose="020F0502020204030204" pitchFamily="34" charset="0"/>
            </a:rPr>
            <a:t>Scienza</a:t>
          </a:r>
          <a:r>
            <a:rPr lang="en-US" sz="2000" b="1" kern="1200" dirty="0">
              <a:latin typeface="Calibri" panose="020F0502020204030204" pitchFamily="34" charset="0"/>
              <a:ea typeface="Calibri" panose="020F0502020204030204" pitchFamily="34" charset="0"/>
              <a:cs typeface="Calibri" panose="020F0502020204030204" pitchFamily="34" charset="0"/>
            </a:rPr>
            <a:t>, a non-profit association made up of professionals from heterogeneous backgrounds who share the aims of the IDIS Città </a:t>
          </a:r>
          <a:r>
            <a:rPr lang="en-US" sz="2000" b="1" kern="1200" dirty="0" err="1">
              <a:latin typeface="Calibri" panose="020F0502020204030204" pitchFamily="34" charset="0"/>
              <a:ea typeface="Calibri" panose="020F0502020204030204" pitchFamily="34" charset="0"/>
              <a:cs typeface="Calibri" panose="020F0502020204030204" pitchFamily="34" charset="0"/>
            </a:rPr>
            <a:t>della</a:t>
          </a:r>
          <a:r>
            <a:rPr lang="en-US" sz="2000" b="1" kern="1200" dirty="0">
              <a:latin typeface="Calibri" panose="020F0502020204030204" pitchFamily="34" charset="0"/>
              <a:ea typeface="Calibri" panose="020F0502020204030204" pitchFamily="34" charset="0"/>
              <a:cs typeface="Calibri" panose="020F0502020204030204" pitchFamily="34" charset="0"/>
            </a:rPr>
            <a:t> </a:t>
          </a:r>
          <a:r>
            <a:rPr lang="en-US" sz="2000" b="1" kern="1200" dirty="0" err="1">
              <a:latin typeface="Calibri" panose="020F0502020204030204" pitchFamily="34" charset="0"/>
              <a:ea typeface="Calibri" panose="020F0502020204030204" pitchFamily="34" charset="0"/>
              <a:cs typeface="Calibri" panose="020F0502020204030204" pitchFamily="34" charset="0"/>
            </a:rPr>
            <a:t>Scienza</a:t>
          </a:r>
          <a:r>
            <a:rPr lang="en-US" sz="2000" b="1" kern="1200" dirty="0">
              <a:latin typeface="Calibri" panose="020F0502020204030204" pitchFamily="34" charset="0"/>
              <a:ea typeface="Calibri" panose="020F0502020204030204" pitchFamily="34" charset="0"/>
              <a:cs typeface="Calibri" panose="020F0502020204030204" pitchFamily="34" charset="0"/>
            </a:rPr>
            <a:t> Foundation and want to broaden its range of action.</a:t>
          </a:r>
        </a:p>
        <a:p>
          <a:pPr marL="0" marR="0" lvl="0" indent="0" algn="just" defTabSz="914400" eaLnBrk="1" fontAlgn="auto" latinLnBrk="0" hangingPunct="1">
            <a:lnSpc>
              <a:spcPct val="100000"/>
            </a:lnSpc>
            <a:spcBef>
              <a:spcPct val="0"/>
            </a:spcBef>
            <a:spcAft>
              <a:spcPts val="0"/>
            </a:spcAft>
            <a:buClrTx/>
            <a:buSzTx/>
            <a:buFontTx/>
            <a:buNone/>
            <a:tabLst/>
            <a:defRPr/>
          </a:pPr>
          <a:endParaRPr lang="en-US" sz="2000" b="1"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endParaRPr>
        </a:p>
        <a:p>
          <a:pPr marL="0" marR="0" lvl="0" indent="0" algn="just" defTabSz="914400" eaLnBrk="1" fontAlgn="auto" latinLnBrk="0" hangingPunct="1">
            <a:lnSpc>
              <a:spcPct val="100000"/>
            </a:lnSpc>
            <a:spcBef>
              <a:spcPct val="0"/>
            </a:spcBef>
            <a:spcAft>
              <a:spcPts val="0"/>
            </a:spcAft>
            <a:buClrTx/>
            <a:buSzTx/>
            <a:buFontTx/>
            <a:buNone/>
            <a:tabLst/>
            <a:defRPr/>
          </a:pPr>
          <a:r>
            <a:rPr lang="en-US" sz="2000" b="1" kern="1200" dirty="0">
              <a:solidFill>
                <a:schemeClr val="bg1"/>
              </a:solidFill>
              <a:latin typeface="Calibri" panose="020F0502020204030204" pitchFamily="34" charset="0"/>
              <a:ea typeface="Calibri" panose="020F0502020204030204" pitchFamily="34" charset="0"/>
              <a:cs typeface="Calibri" panose="020F0502020204030204" pitchFamily="34" charset="0"/>
              <a:hlinkClick xmlns:r="http://schemas.openxmlformats.org/officeDocument/2006/relationships" r:id="rId1">
                <a:extLst>
                  <a:ext uri="{A12FA001-AC4F-418D-AE19-62706E023703}">
                    <ahyp:hlinkClr xmlns:ahyp="http://schemas.microsoft.com/office/drawing/2018/hyperlinkcolor" val="tx"/>
                  </a:ext>
                </a:extLst>
              </a:hlinkClick>
            </a:rPr>
            <a:t>Ferruccio.diozzi@gmail.com</a:t>
          </a:r>
          <a:r>
            <a:rPr lang="en-US" sz="20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lvl="0" algn="just" defTabSz="1244600">
            <a:lnSpc>
              <a:spcPct val="90000"/>
            </a:lnSpc>
            <a:spcBef>
              <a:spcPct val="0"/>
            </a:spcBef>
            <a:spcAft>
              <a:spcPct val="35000"/>
            </a:spcAft>
            <a:buNone/>
          </a:pPr>
          <a:endParaRPr lang="it-IT" sz="2000" b="1" kern="1200" dirty="0">
            <a:solidFill>
              <a:schemeClr val="bg1"/>
            </a:solidFill>
            <a:latin typeface="Calibri" panose="020F0502020204030204" pitchFamily="34" charset="0"/>
            <a:ea typeface="Calibri" panose="020F0502020204030204" pitchFamily="34" charset="0"/>
            <a:cs typeface="Calibri" panose="020F0502020204030204" pitchFamily="34" charset="0"/>
            <a:hlinkClick xmlns:r="http://schemas.openxmlformats.org/officeDocument/2006/relationships" r:id="rId2">
              <a:extLst>
                <a:ext uri="{A12FA001-AC4F-418D-AE19-62706E023703}">
                  <ahyp:hlinkClr xmlns:ahyp="http://schemas.microsoft.com/office/drawing/2018/hyperlinkcolor" val="tx"/>
                </a:ext>
              </a:extLst>
            </a:hlinkClick>
          </a:endParaRPr>
        </a:p>
        <a:p>
          <a:pPr marL="0" lvl="0" algn="just" defTabSz="1244600">
            <a:lnSpc>
              <a:spcPct val="90000"/>
            </a:lnSpc>
            <a:spcBef>
              <a:spcPct val="0"/>
            </a:spcBef>
            <a:spcAft>
              <a:spcPct val="35000"/>
            </a:spcAft>
            <a:buNone/>
          </a:pPr>
          <a:r>
            <a:rPr lang="it-IT" sz="2000" b="1" kern="1200" dirty="0">
              <a:solidFill>
                <a:schemeClr val="bg1"/>
              </a:solidFill>
              <a:latin typeface="Calibri" panose="020F0502020204030204" pitchFamily="34" charset="0"/>
              <a:ea typeface="Calibri" panose="020F0502020204030204" pitchFamily="34" charset="0"/>
              <a:cs typeface="Calibri" panose="020F0502020204030204" pitchFamily="34" charset="0"/>
              <a:hlinkClick xmlns:r="http://schemas.openxmlformats.org/officeDocument/2006/relationships" r:id="rId2">
                <a:extLst>
                  <a:ext uri="{A12FA001-AC4F-418D-AE19-62706E023703}">
                    <ahyp:hlinkClr xmlns:ahyp="http://schemas.microsoft.com/office/drawing/2018/hyperlinkcolor" val="tx"/>
                  </a:ext>
                </a:extLst>
              </a:hlinkClick>
            </a:rPr>
            <a:t>https://www.facebook.com/ferruccio.diozzi?locale=it_IT</a:t>
          </a:r>
          <a:endParaRPr lang="it-IT" sz="2000" b="1" kern="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lvl="0" algn="just" defTabSz="1244600">
            <a:lnSpc>
              <a:spcPct val="90000"/>
            </a:lnSpc>
            <a:spcBef>
              <a:spcPct val="0"/>
            </a:spcBef>
            <a:spcAft>
              <a:spcPct val="35000"/>
            </a:spcAft>
            <a:buNone/>
          </a:pPr>
          <a:r>
            <a:rPr lang="it-IT" sz="20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https://www.linkedin.com/in/ferrucciodiozzi/</a:t>
          </a:r>
          <a:endParaRPr lang="en-US" sz="2000" b="1" kern="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lvl="0" algn="just" defTabSz="1244600">
            <a:lnSpc>
              <a:spcPct val="90000"/>
            </a:lnSpc>
            <a:spcBef>
              <a:spcPct val="0"/>
            </a:spcBef>
            <a:spcAft>
              <a:spcPct val="35000"/>
            </a:spcAft>
            <a:buNone/>
          </a:pPr>
          <a:endParaRPr lang="en-US" sz="2400" b="1" kern="1200" dirty="0"/>
        </a:p>
        <a:p>
          <a:pPr marL="0" lvl="0" algn="just" defTabSz="1244600">
            <a:lnSpc>
              <a:spcPct val="90000"/>
            </a:lnSpc>
            <a:spcBef>
              <a:spcPct val="0"/>
            </a:spcBef>
            <a:spcAft>
              <a:spcPct val="35000"/>
            </a:spcAft>
            <a:buNone/>
          </a:pPr>
          <a:endParaRPr lang="en-US" sz="2800" b="1" kern="1200" dirty="0">
            <a:latin typeface="Calibri" panose="020F0502020204030204" pitchFamily="34" charset="0"/>
            <a:ea typeface="Calibri" panose="020F0502020204030204" pitchFamily="34" charset="0"/>
            <a:cs typeface="Calibri" panose="020F0502020204030204" pitchFamily="34" charset="0"/>
          </a:endParaRPr>
        </a:p>
        <a:p>
          <a:pPr marL="0" lvl="0" algn="just" defTabSz="1244600">
            <a:lnSpc>
              <a:spcPct val="90000"/>
            </a:lnSpc>
            <a:spcBef>
              <a:spcPct val="0"/>
            </a:spcBef>
            <a:spcAft>
              <a:spcPct val="35000"/>
            </a:spcAft>
            <a:buNone/>
          </a:pPr>
          <a:endParaRPr lang="en-US" sz="2800" b="1" kern="1200" dirty="0">
            <a:latin typeface="Calibri" panose="020F0502020204030204" pitchFamily="34" charset="0"/>
            <a:ea typeface="Calibri" panose="020F0502020204030204" pitchFamily="34" charset="0"/>
            <a:cs typeface="Calibri" panose="020F0502020204030204" pitchFamily="34" charset="0"/>
          </a:endParaRPr>
        </a:p>
        <a:p>
          <a:pPr marL="0" lvl="0" algn="just" defTabSz="1244600">
            <a:lnSpc>
              <a:spcPct val="90000"/>
            </a:lnSpc>
            <a:spcBef>
              <a:spcPct val="0"/>
            </a:spcBef>
            <a:spcAft>
              <a:spcPct val="35000"/>
            </a:spcAft>
            <a:buNone/>
          </a:pPr>
          <a:endParaRPr lang="it-IT" sz="2800" b="1" kern="1200" dirty="0">
            <a:latin typeface="Calibri" panose="020F0502020204030204" pitchFamily="34" charset="0"/>
            <a:ea typeface="Calibri" panose="020F0502020204030204" pitchFamily="34" charset="0"/>
            <a:cs typeface="Calibri" panose="020F0502020204030204" pitchFamily="34" charset="0"/>
          </a:endParaRPr>
        </a:p>
      </dsp:txBody>
      <dsp:txXfrm>
        <a:off x="330105" y="334430"/>
        <a:ext cx="7125906" cy="61020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3F4DD0-470F-43AB-8522-E36EE640DFC7}" type="datetimeFigureOut">
              <a:rPr lang="it-IT" smtClean="0"/>
              <a:t>23/07/2024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F1BF91-FA1B-42BA-808C-B55F06BE4BFB}" type="slidenum">
              <a:rPr lang="it-IT" smtClean="0"/>
              <a:t>‹N›</a:t>
            </a:fld>
            <a:endParaRPr lang="it-IT"/>
          </a:p>
        </p:txBody>
      </p:sp>
    </p:spTree>
    <p:extLst>
      <p:ext uri="{BB962C8B-B14F-4D97-AF65-F5344CB8AC3E}">
        <p14:creationId xmlns:p14="http://schemas.microsoft.com/office/powerpoint/2010/main" val="1445504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FF1BF91-FA1B-42BA-808C-B55F06BE4BFB}" type="slidenum">
              <a:rPr lang="it-IT" smtClean="0"/>
              <a:t>1</a:t>
            </a:fld>
            <a:endParaRPr lang="it-IT"/>
          </a:p>
        </p:txBody>
      </p:sp>
    </p:spTree>
    <p:extLst>
      <p:ext uri="{BB962C8B-B14F-4D97-AF65-F5344CB8AC3E}">
        <p14:creationId xmlns:p14="http://schemas.microsoft.com/office/powerpoint/2010/main" val="4242581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FF1BF91-FA1B-42BA-808C-B55F06BE4BFB}" type="slidenum">
              <a:rPr lang="it-IT" smtClean="0"/>
              <a:t>21</a:t>
            </a:fld>
            <a:endParaRPr lang="it-IT"/>
          </a:p>
        </p:txBody>
      </p:sp>
    </p:spTree>
    <p:extLst>
      <p:ext uri="{BB962C8B-B14F-4D97-AF65-F5344CB8AC3E}">
        <p14:creationId xmlns:p14="http://schemas.microsoft.com/office/powerpoint/2010/main" val="2324395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FF1BF91-FA1B-42BA-808C-B55F06BE4BFB}" type="slidenum">
              <a:rPr lang="it-IT" smtClean="0"/>
              <a:t>2</a:t>
            </a:fld>
            <a:endParaRPr lang="it-IT"/>
          </a:p>
        </p:txBody>
      </p:sp>
    </p:spTree>
    <p:extLst>
      <p:ext uri="{BB962C8B-B14F-4D97-AF65-F5344CB8AC3E}">
        <p14:creationId xmlns:p14="http://schemas.microsoft.com/office/powerpoint/2010/main" val="2351665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FF1BF91-FA1B-42BA-808C-B55F06BE4BFB}" type="slidenum">
              <a:rPr lang="it-IT" smtClean="0"/>
              <a:t>7</a:t>
            </a:fld>
            <a:endParaRPr lang="it-IT"/>
          </a:p>
        </p:txBody>
      </p:sp>
    </p:spTree>
    <p:extLst>
      <p:ext uri="{BB962C8B-B14F-4D97-AF65-F5344CB8AC3E}">
        <p14:creationId xmlns:p14="http://schemas.microsoft.com/office/powerpoint/2010/main" val="1538718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latin typeface="Calibri" panose="020F0502020204030204" pitchFamily="34" charset="0"/>
                <a:ea typeface="Calibri" panose="020F0502020204030204" pitchFamily="34" charset="0"/>
                <a:cs typeface="Calibri" panose="020F0502020204030204" pitchFamily="34" charset="0"/>
              </a:rPr>
              <a:t>Members of the Gun Club, an American artillerymen's association, announce that they have invented a cannon capable of firing a projectile capable of reaching  the Moon. The project envisages that the projectile is spherical in shape, built in </a:t>
            </a:r>
            <a:r>
              <a:rPr lang="en-US" sz="1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aluminium</a:t>
            </a:r>
            <a:r>
              <a:rPr lang="en-US" sz="1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and that the launching device, an enormous gun embedded in the ground, uses the lightning cotton as a detonator. However the test launch is successful. In the presence of spectators from all over the world, the projectile is then launched into space. But the men above will not reach their destination: the capsule will enter the Moon's orbit and rotate around it like a satellite. Only ingenuity and teamwork will be able to save them from long agony and death from asphyxiation or starvation.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endParaRPr lang="it-IT" dirty="0"/>
          </a:p>
        </p:txBody>
      </p:sp>
      <p:sp>
        <p:nvSpPr>
          <p:cNvPr id="4" name="Segnaposto numero diapositiva 3"/>
          <p:cNvSpPr>
            <a:spLocks noGrp="1"/>
          </p:cNvSpPr>
          <p:nvPr>
            <p:ph type="sldNum" sz="quarter" idx="5"/>
          </p:nvPr>
        </p:nvSpPr>
        <p:spPr/>
        <p:txBody>
          <a:bodyPr/>
          <a:lstStyle/>
          <a:p>
            <a:fld id="{5FF1BF91-FA1B-42BA-808C-B55F06BE4BFB}" type="slidenum">
              <a:rPr lang="it-IT" smtClean="0"/>
              <a:t>8</a:t>
            </a:fld>
            <a:endParaRPr lang="it-IT"/>
          </a:p>
        </p:txBody>
      </p:sp>
    </p:spTree>
    <p:extLst>
      <p:ext uri="{BB962C8B-B14F-4D97-AF65-F5344CB8AC3E}">
        <p14:creationId xmlns:p14="http://schemas.microsoft.com/office/powerpoint/2010/main" val="1267220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Klaatu</a:t>
            </a:r>
            <a:r>
              <a:rPr lang="en-US" sz="12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concludes, "Your choice is simple: join us and live in peace, or pursue your present course and face obliteration. We shall be waiting for your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“If you die the Earth survive…”</a:t>
            </a:r>
            <a:endParaRPr lang="it-IT" sz="12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5FF1BF91-FA1B-42BA-808C-B55F06BE4BFB}" type="slidenum">
              <a:rPr lang="it-IT" smtClean="0"/>
              <a:t>10</a:t>
            </a:fld>
            <a:endParaRPr lang="it-IT"/>
          </a:p>
        </p:txBody>
      </p:sp>
    </p:spTree>
    <p:extLst>
      <p:ext uri="{BB962C8B-B14F-4D97-AF65-F5344CB8AC3E}">
        <p14:creationId xmlns:p14="http://schemas.microsoft.com/office/powerpoint/2010/main" val="2654073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“Tell the world. Tell this to everybody, wherever they are. Watch the skies everywhere. Keep looking. Keep watching the skies...".</a:t>
            </a:r>
          </a:p>
          <a:p>
            <a:endParaRPr lang="it-IT" dirty="0"/>
          </a:p>
        </p:txBody>
      </p:sp>
      <p:sp>
        <p:nvSpPr>
          <p:cNvPr id="4" name="Segnaposto numero diapositiva 3"/>
          <p:cNvSpPr>
            <a:spLocks noGrp="1"/>
          </p:cNvSpPr>
          <p:nvPr>
            <p:ph type="sldNum" sz="quarter" idx="5"/>
          </p:nvPr>
        </p:nvSpPr>
        <p:spPr/>
        <p:txBody>
          <a:bodyPr/>
          <a:lstStyle/>
          <a:p>
            <a:fld id="{5FF1BF91-FA1B-42BA-808C-B55F06BE4BFB}" type="slidenum">
              <a:rPr lang="it-IT" smtClean="0"/>
              <a:t>11</a:t>
            </a:fld>
            <a:endParaRPr lang="it-IT"/>
          </a:p>
        </p:txBody>
      </p:sp>
    </p:spTree>
    <p:extLst>
      <p:ext uri="{BB962C8B-B14F-4D97-AF65-F5344CB8AC3E}">
        <p14:creationId xmlns:p14="http://schemas.microsoft.com/office/powerpoint/2010/main" val="359249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Some examples: the suspended city of the hawk men, Queen Azura the witch, </a:t>
            </a:r>
          </a:p>
          <a:p>
            <a:r>
              <a:rPr lang="en-US" dirty="0"/>
              <a:t>Fight between monsters</a:t>
            </a:r>
            <a:endParaRPr lang="it-IT" dirty="0"/>
          </a:p>
        </p:txBody>
      </p:sp>
      <p:sp>
        <p:nvSpPr>
          <p:cNvPr id="4" name="Segnaposto numero diapositiva 3"/>
          <p:cNvSpPr>
            <a:spLocks noGrp="1"/>
          </p:cNvSpPr>
          <p:nvPr>
            <p:ph type="sldNum" sz="quarter" idx="5"/>
          </p:nvPr>
        </p:nvSpPr>
        <p:spPr/>
        <p:txBody>
          <a:bodyPr/>
          <a:lstStyle/>
          <a:p>
            <a:fld id="{5FF1BF91-FA1B-42BA-808C-B55F06BE4BFB}" type="slidenum">
              <a:rPr lang="it-IT" smtClean="0"/>
              <a:t>14</a:t>
            </a:fld>
            <a:endParaRPr lang="it-IT"/>
          </a:p>
        </p:txBody>
      </p:sp>
    </p:spTree>
    <p:extLst>
      <p:ext uri="{BB962C8B-B14F-4D97-AF65-F5344CB8AC3E}">
        <p14:creationId xmlns:p14="http://schemas.microsoft.com/office/powerpoint/2010/main" val="288311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The series draws inspiration from several works, including the Flash Gordon serials, Akira Kurosawa's films, Frank Herbert's Dune Cycle and Joseph Campbell's studies of mythology.</a:t>
            </a:r>
            <a:r>
              <a:rPr lang="en-US" sz="12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p>
          <a:p>
            <a:endParaRPr lang="it-IT" dirty="0"/>
          </a:p>
        </p:txBody>
      </p:sp>
      <p:sp>
        <p:nvSpPr>
          <p:cNvPr id="4" name="Segnaposto numero diapositiva 3"/>
          <p:cNvSpPr>
            <a:spLocks noGrp="1"/>
          </p:cNvSpPr>
          <p:nvPr>
            <p:ph type="sldNum" sz="quarter" idx="5"/>
          </p:nvPr>
        </p:nvSpPr>
        <p:spPr/>
        <p:txBody>
          <a:bodyPr/>
          <a:lstStyle/>
          <a:p>
            <a:fld id="{5FF1BF91-FA1B-42BA-808C-B55F06BE4BFB}" type="slidenum">
              <a:rPr lang="it-IT" smtClean="0"/>
              <a:t>17</a:t>
            </a:fld>
            <a:endParaRPr lang="it-IT"/>
          </a:p>
        </p:txBody>
      </p:sp>
    </p:spTree>
    <p:extLst>
      <p:ext uri="{BB962C8B-B14F-4D97-AF65-F5344CB8AC3E}">
        <p14:creationId xmlns:p14="http://schemas.microsoft.com/office/powerpoint/2010/main" val="2591884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FF1BF91-FA1B-42BA-808C-B55F06BE4BFB}" type="slidenum">
              <a:rPr lang="it-IT" smtClean="0"/>
              <a:t>18</a:t>
            </a:fld>
            <a:endParaRPr lang="it-IT"/>
          </a:p>
        </p:txBody>
      </p:sp>
    </p:spTree>
    <p:extLst>
      <p:ext uri="{BB962C8B-B14F-4D97-AF65-F5344CB8AC3E}">
        <p14:creationId xmlns:p14="http://schemas.microsoft.com/office/powerpoint/2010/main" val="3923116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F6CF91-ED0C-28F4-91A1-C0B79B539C6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EC52702-CA69-E214-DB32-4634994ED4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B2C5B331-2E5B-9DCD-FB2D-696A133A527E}"/>
              </a:ext>
            </a:extLst>
          </p:cNvPr>
          <p:cNvSpPr>
            <a:spLocks noGrp="1"/>
          </p:cNvSpPr>
          <p:nvPr>
            <p:ph type="dt" sz="half" idx="10"/>
          </p:nvPr>
        </p:nvSpPr>
        <p:spPr/>
        <p:txBody>
          <a:bodyPr/>
          <a:lstStyle/>
          <a:p>
            <a:fld id="{0CBB1189-4BAF-4E1E-926E-EBA2BB9AF795}" type="datetimeFigureOut">
              <a:rPr lang="it-IT" smtClean="0"/>
              <a:t>23/07/2024</a:t>
            </a:fld>
            <a:endParaRPr lang="it-IT"/>
          </a:p>
        </p:txBody>
      </p:sp>
      <p:sp>
        <p:nvSpPr>
          <p:cNvPr id="5" name="Segnaposto piè di pagina 4">
            <a:extLst>
              <a:ext uri="{FF2B5EF4-FFF2-40B4-BE49-F238E27FC236}">
                <a16:creationId xmlns:a16="http://schemas.microsoft.com/office/drawing/2014/main" id="{6E18A435-CDD8-F678-D0C9-AE8B96651EB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E67E2B1-BC2F-003C-C4F6-13046DFF0091}"/>
              </a:ext>
            </a:extLst>
          </p:cNvPr>
          <p:cNvSpPr>
            <a:spLocks noGrp="1"/>
          </p:cNvSpPr>
          <p:nvPr>
            <p:ph type="sldNum" sz="quarter" idx="12"/>
          </p:nvPr>
        </p:nvSpPr>
        <p:spPr/>
        <p:txBody>
          <a:bodyPr/>
          <a:lstStyle/>
          <a:p>
            <a:fld id="{E77DC004-9A09-4A45-B720-5828736664F9}" type="slidenum">
              <a:rPr lang="it-IT" smtClean="0"/>
              <a:t>‹N›</a:t>
            </a:fld>
            <a:endParaRPr lang="it-IT"/>
          </a:p>
        </p:txBody>
      </p:sp>
    </p:spTree>
    <p:extLst>
      <p:ext uri="{BB962C8B-B14F-4D97-AF65-F5344CB8AC3E}">
        <p14:creationId xmlns:p14="http://schemas.microsoft.com/office/powerpoint/2010/main" val="944697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419BDA-1AE0-7164-8A8A-9DC9FF90FC00}"/>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30BC696-1C3F-54A7-AF5C-4BCE9CF0F61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6C01403-7B91-C277-05A7-533574F7ECBA}"/>
              </a:ext>
            </a:extLst>
          </p:cNvPr>
          <p:cNvSpPr>
            <a:spLocks noGrp="1"/>
          </p:cNvSpPr>
          <p:nvPr>
            <p:ph type="dt" sz="half" idx="10"/>
          </p:nvPr>
        </p:nvSpPr>
        <p:spPr/>
        <p:txBody>
          <a:bodyPr/>
          <a:lstStyle/>
          <a:p>
            <a:fld id="{0CBB1189-4BAF-4E1E-926E-EBA2BB9AF795}" type="datetimeFigureOut">
              <a:rPr lang="it-IT" smtClean="0"/>
              <a:t>23/07/2024</a:t>
            </a:fld>
            <a:endParaRPr lang="it-IT"/>
          </a:p>
        </p:txBody>
      </p:sp>
      <p:sp>
        <p:nvSpPr>
          <p:cNvPr id="5" name="Segnaposto piè di pagina 4">
            <a:extLst>
              <a:ext uri="{FF2B5EF4-FFF2-40B4-BE49-F238E27FC236}">
                <a16:creationId xmlns:a16="http://schemas.microsoft.com/office/drawing/2014/main" id="{09F6E7C4-5213-154A-6253-788C311BBE3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122AD64-D0DF-CF9F-CB8B-CA573B544CD1}"/>
              </a:ext>
            </a:extLst>
          </p:cNvPr>
          <p:cNvSpPr>
            <a:spLocks noGrp="1"/>
          </p:cNvSpPr>
          <p:nvPr>
            <p:ph type="sldNum" sz="quarter" idx="12"/>
          </p:nvPr>
        </p:nvSpPr>
        <p:spPr/>
        <p:txBody>
          <a:bodyPr/>
          <a:lstStyle/>
          <a:p>
            <a:fld id="{E77DC004-9A09-4A45-B720-5828736664F9}" type="slidenum">
              <a:rPr lang="it-IT" smtClean="0"/>
              <a:t>‹N›</a:t>
            </a:fld>
            <a:endParaRPr lang="it-IT"/>
          </a:p>
        </p:txBody>
      </p:sp>
    </p:spTree>
    <p:extLst>
      <p:ext uri="{BB962C8B-B14F-4D97-AF65-F5344CB8AC3E}">
        <p14:creationId xmlns:p14="http://schemas.microsoft.com/office/powerpoint/2010/main" val="1462012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4AF64D7-C8EA-80DB-70E0-34C524B8738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1BFD3EB-D59E-554C-3787-9B2821279AB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23CEF58-C420-53CE-E93E-F376DFAFC867}"/>
              </a:ext>
            </a:extLst>
          </p:cNvPr>
          <p:cNvSpPr>
            <a:spLocks noGrp="1"/>
          </p:cNvSpPr>
          <p:nvPr>
            <p:ph type="dt" sz="half" idx="10"/>
          </p:nvPr>
        </p:nvSpPr>
        <p:spPr/>
        <p:txBody>
          <a:bodyPr/>
          <a:lstStyle/>
          <a:p>
            <a:fld id="{0CBB1189-4BAF-4E1E-926E-EBA2BB9AF795}" type="datetimeFigureOut">
              <a:rPr lang="it-IT" smtClean="0"/>
              <a:t>23/07/2024</a:t>
            </a:fld>
            <a:endParaRPr lang="it-IT"/>
          </a:p>
        </p:txBody>
      </p:sp>
      <p:sp>
        <p:nvSpPr>
          <p:cNvPr id="5" name="Segnaposto piè di pagina 4">
            <a:extLst>
              <a:ext uri="{FF2B5EF4-FFF2-40B4-BE49-F238E27FC236}">
                <a16:creationId xmlns:a16="http://schemas.microsoft.com/office/drawing/2014/main" id="{48966001-F929-5241-EC8D-76E88F26C9D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BD5C41F-492C-CA66-54D7-6300D7FD7227}"/>
              </a:ext>
            </a:extLst>
          </p:cNvPr>
          <p:cNvSpPr>
            <a:spLocks noGrp="1"/>
          </p:cNvSpPr>
          <p:nvPr>
            <p:ph type="sldNum" sz="quarter" idx="12"/>
          </p:nvPr>
        </p:nvSpPr>
        <p:spPr/>
        <p:txBody>
          <a:bodyPr/>
          <a:lstStyle/>
          <a:p>
            <a:fld id="{E77DC004-9A09-4A45-B720-5828736664F9}" type="slidenum">
              <a:rPr lang="it-IT" smtClean="0"/>
              <a:t>‹N›</a:t>
            </a:fld>
            <a:endParaRPr lang="it-IT"/>
          </a:p>
        </p:txBody>
      </p:sp>
    </p:spTree>
    <p:extLst>
      <p:ext uri="{BB962C8B-B14F-4D97-AF65-F5344CB8AC3E}">
        <p14:creationId xmlns:p14="http://schemas.microsoft.com/office/powerpoint/2010/main" val="3346732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173ACC-E315-AAE2-5547-073ECA79C58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2D30021-DC39-9EEC-4651-E1C01511712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9BA5905-5F9C-AE75-85C3-1F71FCD903FE}"/>
              </a:ext>
            </a:extLst>
          </p:cNvPr>
          <p:cNvSpPr>
            <a:spLocks noGrp="1"/>
          </p:cNvSpPr>
          <p:nvPr>
            <p:ph type="dt" sz="half" idx="10"/>
          </p:nvPr>
        </p:nvSpPr>
        <p:spPr/>
        <p:txBody>
          <a:bodyPr/>
          <a:lstStyle/>
          <a:p>
            <a:fld id="{0CBB1189-4BAF-4E1E-926E-EBA2BB9AF795}" type="datetimeFigureOut">
              <a:rPr lang="it-IT" smtClean="0"/>
              <a:t>23/07/2024</a:t>
            </a:fld>
            <a:endParaRPr lang="it-IT"/>
          </a:p>
        </p:txBody>
      </p:sp>
      <p:sp>
        <p:nvSpPr>
          <p:cNvPr id="5" name="Segnaposto piè di pagina 4">
            <a:extLst>
              <a:ext uri="{FF2B5EF4-FFF2-40B4-BE49-F238E27FC236}">
                <a16:creationId xmlns:a16="http://schemas.microsoft.com/office/drawing/2014/main" id="{4ACF05B1-1BC6-69CF-3168-BC58DF3BB3A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9549E1E-ACB2-CD12-63B6-8DEE187D6268}"/>
              </a:ext>
            </a:extLst>
          </p:cNvPr>
          <p:cNvSpPr>
            <a:spLocks noGrp="1"/>
          </p:cNvSpPr>
          <p:nvPr>
            <p:ph type="sldNum" sz="quarter" idx="12"/>
          </p:nvPr>
        </p:nvSpPr>
        <p:spPr/>
        <p:txBody>
          <a:bodyPr/>
          <a:lstStyle/>
          <a:p>
            <a:fld id="{E77DC004-9A09-4A45-B720-5828736664F9}" type="slidenum">
              <a:rPr lang="it-IT" smtClean="0"/>
              <a:t>‹N›</a:t>
            </a:fld>
            <a:endParaRPr lang="it-IT"/>
          </a:p>
        </p:txBody>
      </p:sp>
    </p:spTree>
    <p:extLst>
      <p:ext uri="{BB962C8B-B14F-4D97-AF65-F5344CB8AC3E}">
        <p14:creationId xmlns:p14="http://schemas.microsoft.com/office/powerpoint/2010/main" val="2443031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6BD010-992E-8E60-17CD-15AF8D61DBC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261EA7F-686A-7B83-284C-37D4BF8E1B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561E882-0F17-6DE9-E855-F72238DF0CCF}"/>
              </a:ext>
            </a:extLst>
          </p:cNvPr>
          <p:cNvSpPr>
            <a:spLocks noGrp="1"/>
          </p:cNvSpPr>
          <p:nvPr>
            <p:ph type="dt" sz="half" idx="10"/>
          </p:nvPr>
        </p:nvSpPr>
        <p:spPr/>
        <p:txBody>
          <a:bodyPr/>
          <a:lstStyle/>
          <a:p>
            <a:fld id="{0CBB1189-4BAF-4E1E-926E-EBA2BB9AF795}" type="datetimeFigureOut">
              <a:rPr lang="it-IT" smtClean="0"/>
              <a:t>23/07/2024</a:t>
            </a:fld>
            <a:endParaRPr lang="it-IT"/>
          </a:p>
        </p:txBody>
      </p:sp>
      <p:sp>
        <p:nvSpPr>
          <p:cNvPr id="5" name="Segnaposto piè di pagina 4">
            <a:extLst>
              <a:ext uri="{FF2B5EF4-FFF2-40B4-BE49-F238E27FC236}">
                <a16:creationId xmlns:a16="http://schemas.microsoft.com/office/drawing/2014/main" id="{80AA7857-1011-5771-BD54-896E132A6FD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7BE8CC1-CB3E-CBBF-B6A7-E4615A406E75}"/>
              </a:ext>
            </a:extLst>
          </p:cNvPr>
          <p:cNvSpPr>
            <a:spLocks noGrp="1"/>
          </p:cNvSpPr>
          <p:nvPr>
            <p:ph type="sldNum" sz="quarter" idx="12"/>
          </p:nvPr>
        </p:nvSpPr>
        <p:spPr/>
        <p:txBody>
          <a:bodyPr/>
          <a:lstStyle/>
          <a:p>
            <a:fld id="{E77DC004-9A09-4A45-B720-5828736664F9}" type="slidenum">
              <a:rPr lang="it-IT" smtClean="0"/>
              <a:t>‹N›</a:t>
            </a:fld>
            <a:endParaRPr lang="it-IT"/>
          </a:p>
        </p:txBody>
      </p:sp>
    </p:spTree>
    <p:extLst>
      <p:ext uri="{BB962C8B-B14F-4D97-AF65-F5344CB8AC3E}">
        <p14:creationId xmlns:p14="http://schemas.microsoft.com/office/powerpoint/2010/main" val="2100544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7965CD-79A9-E1DF-4F7D-035F60509BA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0287345-8871-82CC-8B74-CB0A189E7EE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268692E-15AE-A058-C507-485CD6C2941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E291DF1D-8DF2-B2D6-0305-B242B859A53C}"/>
              </a:ext>
            </a:extLst>
          </p:cNvPr>
          <p:cNvSpPr>
            <a:spLocks noGrp="1"/>
          </p:cNvSpPr>
          <p:nvPr>
            <p:ph type="dt" sz="half" idx="10"/>
          </p:nvPr>
        </p:nvSpPr>
        <p:spPr/>
        <p:txBody>
          <a:bodyPr/>
          <a:lstStyle/>
          <a:p>
            <a:fld id="{0CBB1189-4BAF-4E1E-926E-EBA2BB9AF795}" type="datetimeFigureOut">
              <a:rPr lang="it-IT" smtClean="0"/>
              <a:t>23/07/2024</a:t>
            </a:fld>
            <a:endParaRPr lang="it-IT"/>
          </a:p>
        </p:txBody>
      </p:sp>
      <p:sp>
        <p:nvSpPr>
          <p:cNvPr id="6" name="Segnaposto piè di pagina 5">
            <a:extLst>
              <a:ext uri="{FF2B5EF4-FFF2-40B4-BE49-F238E27FC236}">
                <a16:creationId xmlns:a16="http://schemas.microsoft.com/office/drawing/2014/main" id="{E167E5F8-532F-D580-71E9-D258FA33C48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FC10CE4-F39E-21D9-E3B0-B28D95E2974E}"/>
              </a:ext>
            </a:extLst>
          </p:cNvPr>
          <p:cNvSpPr>
            <a:spLocks noGrp="1"/>
          </p:cNvSpPr>
          <p:nvPr>
            <p:ph type="sldNum" sz="quarter" idx="12"/>
          </p:nvPr>
        </p:nvSpPr>
        <p:spPr/>
        <p:txBody>
          <a:bodyPr/>
          <a:lstStyle/>
          <a:p>
            <a:fld id="{E77DC004-9A09-4A45-B720-5828736664F9}" type="slidenum">
              <a:rPr lang="it-IT" smtClean="0"/>
              <a:t>‹N›</a:t>
            </a:fld>
            <a:endParaRPr lang="it-IT"/>
          </a:p>
        </p:txBody>
      </p:sp>
    </p:spTree>
    <p:extLst>
      <p:ext uri="{BB962C8B-B14F-4D97-AF65-F5344CB8AC3E}">
        <p14:creationId xmlns:p14="http://schemas.microsoft.com/office/powerpoint/2010/main" val="3704730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A62F7C-03BA-4FA2-6574-10C07FE36D80}"/>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3D2B744-B97E-ED05-DCD9-D948CF6241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50CE0FB2-E729-C6F5-810A-8B48F8EF481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637361F-FAE1-D180-FE5F-8B182EA6E1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60DC32C-F423-EE0A-F72D-8D42E6CE6A59}"/>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B8EA97BA-F49A-CFB5-726B-DD7E82D709F4}"/>
              </a:ext>
            </a:extLst>
          </p:cNvPr>
          <p:cNvSpPr>
            <a:spLocks noGrp="1"/>
          </p:cNvSpPr>
          <p:nvPr>
            <p:ph type="dt" sz="half" idx="10"/>
          </p:nvPr>
        </p:nvSpPr>
        <p:spPr/>
        <p:txBody>
          <a:bodyPr/>
          <a:lstStyle/>
          <a:p>
            <a:fld id="{0CBB1189-4BAF-4E1E-926E-EBA2BB9AF795}" type="datetimeFigureOut">
              <a:rPr lang="it-IT" smtClean="0"/>
              <a:t>23/07/2024</a:t>
            </a:fld>
            <a:endParaRPr lang="it-IT"/>
          </a:p>
        </p:txBody>
      </p:sp>
      <p:sp>
        <p:nvSpPr>
          <p:cNvPr id="8" name="Segnaposto piè di pagina 7">
            <a:extLst>
              <a:ext uri="{FF2B5EF4-FFF2-40B4-BE49-F238E27FC236}">
                <a16:creationId xmlns:a16="http://schemas.microsoft.com/office/drawing/2014/main" id="{8CB873EA-346C-C724-CB6E-E26B571F55A8}"/>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E5BF4F5A-9EA4-F033-A7B1-72BB863CC21A}"/>
              </a:ext>
            </a:extLst>
          </p:cNvPr>
          <p:cNvSpPr>
            <a:spLocks noGrp="1"/>
          </p:cNvSpPr>
          <p:nvPr>
            <p:ph type="sldNum" sz="quarter" idx="12"/>
          </p:nvPr>
        </p:nvSpPr>
        <p:spPr/>
        <p:txBody>
          <a:bodyPr/>
          <a:lstStyle/>
          <a:p>
            <a:fld id="{E77DC004-9A09-4A45-B720-5828736664F9}" type="slidenum">
              <a:rPr lang="it-IT" smtClean="0"/>
              <a:t>‹N›</a:t>
            </a:fld>
            <a:endParaRPr lang="it-IT"/>
          </a:p>
        </p:txBody>
      </p:sp>
    </p:spTree>
    <p:extLst>
      <p:ext uri="{BB962C8B-B14F-4D97-AF65-F5344CB8AC3E}">
        <p14:creationId xmlns:p14="http://schemas.microsoft.com/office/powerpoint/2010/main" val="1694237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2AD58F-2700-1FEA-9DAC-343591AA3D2B}"/>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64AD1CE5-7626-460B-D6B9-C2D665F24F30}"/>
              </a:ext>
            </a:extLst>
          </p:cNvPr>
          <p:cNvSpPr>
            <a:spLocks noGrp="1"/>
          </p:cNvSpPr>
          <p:nvPr>
            <p:ph type="dt" sz="half" idx="10"/>
          </p:nvPr>
        </p:nvSpPr>
        <p:spPr/>
        <p:txBody>
          <a:bodyPr/>
          <a:lstStyle/>
          <a:p>
            <a:fld id="{0CBB1189-4BAF-4E1E-926E-EBA2BB9AF795}" type="datetimeFigureOut">
              <a:rPr lang="it-IT" smtClean="0"/>
              <a:t>23/07/2024</a:t>
            </a:fld>
            <a:endParaRPr lang="it-IT"/>
          </a:p>
        </p:txBody>
      </p:sp>
      <p:sp>
        <p:nvSpPr>
          <p:cNvPr id="4" name="Segnaposto piè di pagina 3">
            <a:extLst>
              <a:ext uri="{FF2B5EF4-FFF2-40B4-BE49-F238E27FC236}">
                <a16:creationId xmlns:a16="http://schemas.microsoft.com/office/drawing/2014/main" id="{3CDD36A1-F9B1-0C34-685E-CD8654687EF6}"/>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B6B5A5E6-DCDE-5DC9-0FCD-86A725749CB3}"/>
              </a:ext>
            </a:extLst>
          </p:cNvPr>
          <p:cNvSpPr>
            <a:spLocks noGrp="1"/>
          </p:cNvSpPr>
          <p:nvPr>
            <p:ph type="sldNum" sz="quarter" idx="12"/>
          </p:nvPr>
        </p:nvSpPr>
        <p:spPr/>
        <p:txBody>
          <a:bodyPr/>
          <a:lstStyle/>
          <a:p>
            <a:fld id="{E77DC004-9A09-4A45-B720-5828736664F9}" type="slidenum">
              <a:rPr lang="it-IT" smtClean="0"/>
              <a:t>‹N›</a:t>
            </a:fld>
            <a:endParaRPr lang="it-IT"/>
          </a:p>
        </p:txBody>
      </p:sp>
    </p:spTree>
    <p:extLst>
      <p:ext uri="{BB962C8B-B14F-4D97-AF65-F5344CB8AC3E}">
        <p14:creationId xmlns:p14="http://schemas.microsoft.com/office/powerpoint/2010/main" val="3994305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3F7DD9D-4083-E35D-0E18-857837685C35}"/>
              </a:ext>
            </a:extLst>
          </p:cNvPr>
          <p:cNvSpPr>
            <a:spLocks noGrp="1"/>
          </p:cNvSpPr>
          <p:nvPr>
            <p:ph type="dt" sz="half" idx="10"/>
          </p:nvPr>
        </p:nvSpPr>
        <p:spPr/>
        <p:txBody>
          <a:bodyPr/>
          <a:lstStyle/>
          <a:p>
            <a:fld id="{0CBB1189-4BAF-4E1E-926E-EBA2BB9AF795}" type="datetimeFigureOut">
              <a:rPr lang="it-IT" smtClean="0"/>
              <a:t>23/07/2024</a:t>
            </a:fld>
            <a:endParaRPr lang="it-IT"/>
          </a:p>
        </p:txBody>
      </p:sp>
      <p:sp>
        <p:nvSpPr>
          <p:cNvPr id="3" name="Segnaposto piè di pagina 2">
            <a:extLst>
              <a:ext uri="{FF2B5EF4-FFF2-40B4-BE49-F238E27FC236}">
                <a16:creationId xmlns:a16="http://schemas.microsoft.com/office/drawing/2014/main" id="{9ECE198B-81A0-CF7C-FCA1-EAC8E2EDDB8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F23665EC-08EF-3040-FF11-027749C847BC}"/>
              </a:ext>
            </a:extLst>
          </p:cNvPr>
          <p:cNvSpPr>
            <a:spLocks noGrp="1"/>
          </p:cNvSpPr>
          <p:nvPr>
            <p:ph type="sldNum" sz="quarter" idx="12"/>
          </p:nvPr>
        </p:nvSpPr>
        <p:spPr/>
        <p:txBody>
          <a:bodyPr/>
          <a:lstStyle/>
          <a:p>
            <a:fld id="{E77DC004-9A09-4A45-B720-5828736664F9}" type="slidenum">
              <a:rPr lang="it-IT" smtClean="0"/>
              <a:t>‹N›</a:t>
            </a:fld>
            <a:endParaRPr lang="it-IT"/>
          </a:p>
        </p:txBody>
      </p:sp>
    </p:spTree>
    <p:extLst>
      <p:ext uri="{BB962C8B-B14F-4D97-AF65-F5344CB8AC3E}">
        <p14:creationId xmlns:p14="http://schemas.microsoft.com/office/powerpoint/2010/main" val="2738479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63CBBB-544F-9F24-C811-FE6FFF96949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B241743-7501-B887-DF5C-5CE61FE3B4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CFEFD0C-5DB3-E943-85B1-A385AAA141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2F9C313-A627-4814-7DA0-C812635D2CAB}"/>
              </a:ext>
            </a:extLst>
          </p:cNvPr>
          <p:cNvSpPr>
            <a:spLocks noGrp="1"/>
          </p:cNvSpPr>
          <p:nvPr>
            <p:ph type="dt" sz="half" idx="10"/>
          </p:nvPr>
        </p:nvSpPr>
        <p:spPr/>
        <p:txBody>
          <a:bodyPr/>
          <a:lstStyle/>
          <a:p>
            <a:fld id="{0CBB1189-4BAF-4E1E-926E-EBA2BB9AF795}" type="datetimeFigureOut">
              <a:rPr lang="it-IT" smtClean="0"/>
              <a:t>23/07/2024</a:t>
            </a:fld>
            <a:endParaRPr lang="it-IT"/>
          </a:p>
        </p:txBody>
      </p:sp>
      <p:sp>
        <p:nvSpPr>
          <p:cNvPr id="6" name="Segnaposto piè di pagina 5">
            <a:extLst>
              <a:ext uri="{FF2B5EF4-FFF2-40B4-BE49-F238E27FC236}">
                <a16:creationId xmlns:a16="http://schemas.microsoft.com/office/drawing/2014/main" id="{2DC6B766-B815-C34E-C7F5-A58199A7984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899027C-7D60-A048-5E18-AB3AF3AD56D3}"/>
              </a:ext>
            </a:extLst>
          </p:cNvPr>
          <p:cNvSpPr>
            <a:spLocks noGrp="1"/>
          </p:cNvSpPr>
          <p:nvPr>
            <p:ph type="sldNum" sz="quarter" idx="12"/>
          </p:nvPr>
        </p:nvSpPr>
        <p:spPr/>
        <p:txBody>
          <a:bodyPr/>
          <a:lstStyle/>
          <a:p>
            <a:fld id="{E77DC004-9A09-4A45-B720-5828736664F9}" type="slidenum">
              <a:rPr lang="it-IT" smtClean="0"/>
              <a:t>‹N›</a:t>
            </a:fld>
            <a:endParaRPr lang="it-IT"/>
          </a:p>
        </p:txBody>
      </p:sp>
    </p:spTree>
    <p:extLst>
      <p:ext uri="{BB962C8B-B14F-4D97-AF65-F5344CB8AC3E}">
        <p14:creationId xmlns:p14="http://schemas.microsoft.com/office/powerpoint/2010/main" val="2061202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5040B1-3DBC-9879-1F92-1C2693B1BB5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03A472B-A23C-EEDD-2C14-9EDE037C3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07090EA-3D48-9DCF-A294-134E840C5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F500352-10C9-ACFF-CB52-49A1BA0832C5}"/>
              </a:ext>
            </a:extLst>
          </p:cNvPr>
          <p:cNvSpPr>
            <a:spLocks noGrp="1"/>
          </p:cNvSpPr>
          <p:nvPr>
            <p:ph type="dt" sz="half" idx="10"/>
          </p:nvPr>
        </p:nvSpPr>
        <p:spPr/>
        <p:txBody>
          <a:bodyPr/>
          <a:lstStyle/>
          <a:p>
            <a:fld id="{0CBB1189-4BAF-4E1E-926E-EBA2BB9AF795}" type="datetimeFigureOut">
              <a:rPr lang="it-IT" smtClean="0"/>
              <a:t>23/07/2024</a:t>
            </a:fld>
            <a:endParaRPr lang="it-IT"/>
          </a:p>
        </p:txBody>
      </p:sp>
      <p:sp>
        <p:nvSpPr>
          <p:cNvPr id="6" name="Segnaposto piè di pagina 5">
            <a:extLst>
              <a:ext uri="{FF2B5EF4-FFF2-40B4-BE49-F238E27FC236}">
                <a16:creationId xmlns:a16="http://schemas.microsoft.com/office/drawing/2014/main" id="{E1E6FE78-6B2D-F94B-3C1A-7972B054131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2FE0EB0-A845-A547-64A0-30725373A2E0}"/>
              </a:ext>
            </a:extLst>
          </p:cNvPr>
          <p:cNvSpPr>
            <a:spLocks noGrp="1"/>
          </p:cNvSpPr>
          <p:nvPr>
            <p:ph type="sldNum" sz="quarter" idx="12"/>
          </p:nvPr>
        </p:nvSpPr>
        <p:spPr/>
        <p:txBody>
          <a:bodyPr/>
          <a:lstStyle/>
          <a:p>
            <a:fld id="{E77DC004-9A09-4A45-B720-5828736664F9}" type="slidenum">
              <a:rPr lang="it-IT" smtClean="0"/>
              <a:t>‹N›</a:t>
            </a:fld>
            <a:endParaRPr lang="it-IT"/>
          </a:p>
        </p:txBody>
      </p:sp>
    </p:spTree>
    <p:extLst>
      <p:ext uri="{BB962C8B-B14F-4D97-AF65-F5344CB8AC3E}">
        <p14:creationId xmlns:p14="http://schemas.microsoft.com/office/powerpoint/2010/main" val="2300314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E04BCF7-BCBC-2B15-F54A-25B429A428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F09F3F9-8630-C13C-B24D-5F454828A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714DF45-BC6E-52A7-93B5-09867B26F8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BB1189-4BAF-4E1E-926E-EBA2BB9AF795}" type="datetimeFigureOut">
              <a:rPr lang="it-IT" smtClean="0"/>
              <a:t>23/07/2024</a:t>
            </a:fld>
            <a:endParaRPr lang="it-IT"/>
          </a:p>
        </p:txBody>
      </p:sp>
      <p:sp>
        <p:nvSpPr>
          <p:cNvPr id="5" name="Segnaposto piè di pagina 4">
            <a:extLst>
              <a:ext uri="{FF2B5EF4-FFF2-40B4-BE49-F238E27FC236}">
                <a16:creationId xmlns:a16="http://schemas.microsoft.com/office/drawing/2014/main" id="{D1B7EDD5-A409-AEC2-6C93-6FE8D8D7D8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1E70CB43-F240-7611-9B0E-8519DBE480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7DC004-9A09-4A45-B720-5828736664F9}" type="slidenum">
              <a:rPr lang="it-IT" smtClean="0"/>
              <a:t>‹N›</a:t>
            </a:fld>
            <a:endParaRPr lang="it-IT"/>
          </a:p>
        </p:txBody>
      </p:sp>
    </p:spTree>
    <p:extLst>
      <p:ext uri="{BB962C8B-B14F-4D97-AF65-F5344CB8AC3E}">
        <p14:creationId xmlns:p14="http://schemas.microsoft.com/office/powerpoint/2010/main" val="2061827564"/>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mXPzHhA8fX8"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hyperlink" Target="https://www.youtube.com/watch?v=tkeDTL7bIK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rmDqKUEKW_Y" TargetMode="External"/><Relationship Id="rId7" Type="http://schemas.openxmlformats.org/officeDocument/2006/relationships/hyperlink" Target="https://www.youtube.com/watch?v=6XEhIOqLoZE"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www.youtube.com/watch?v=mZ-G2q6me2s" TargetMode="External"/><Relationship Id="rId5" Type="http://schemas.openxmlformats.org/officeDocument/2006/relationships/image" Target="../media/image14.pn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www.youtube.com/watch?v=_D0ZQPqeJkk" TargetMode="Externa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ORbseYAkzRM"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hyperlink" Target="https://archive.org/details/tvtunes_185" TargetMode="External"/><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webp"/><Relationship Id="rId1" Type="http://schemas.openxmlformats.org/officeDocument/2006/relationships/slideLayout" Target="../slideLayouts/slideLayout1.xml"/><Relationship Id="rId4" Type="http://schemas.openxmlformats.org/officeDocument/2006/relationships/hyperlink" Target="https://www.youtube.com/watch?v=EWSp5ijOOfk"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hyperlink" Target="https://www.youtube.com/watch?v=4SpX8bVEmJo" TargetMode="Externa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2.jpg"/><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a 4">
            <a:extLst>
              <a:ext uri="{FF2B5EF4-FFF2-40B4-BE49-F238E27FC236}">
                <a16:creationId xmlns:a16="http://schemas.microsoft.com/office/drawing/2014/main" id="{17CEB867-F5ED-4E0A-82A6-2019DFE9B170}"/>
              </a:ext>
            </a:extLst>
          </p:cNvPr>
          <p:cNvGraphicFramePr/>
          <p:nvPr>
            <p:extLst>
              <p:ext uri="{D42A27DB-BD31-4B8C-83A1-F6EECF244321}">
                <p14:modId xmlns:p14="http://schemas.microsoft.com/office/powerpoint/2010/main" val="2211672918"/>
              </p:ext>
            </p:extLst>
          </p:nvPr>
        </p:nvGraphicFramePr>
        <p:xfrm>
          <a:off x="1084878" y="338177"/>
          <a:ext cx="9880729" cy="5953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ottotitolo 2">
            <a:extLst>
              <a:ext uri="{FF2B5EF4-FFF2-40B4-BE49-F238E27FC236}">
                <a16:creationId xmlns:a16="http://schemas.microsoft.com/office/drawing/2014/main" id="{3A579501-9941-25F8-583D-A0237F9E1032}"/>
              </a:ext>
            </a:extLst>
          </p:cNvPr>
          <p:cNvSpPr>
            <a:spLocks noGrp="1"/>
          </p:cNvSpPr>
          <p:nvPr>
            <p:ph type="subTitle" idx="1"/>
          </p:nvPr>
        </p:nvSpPr>
        <p:spPr>
          <a:xfrm>
            <a:off x="1226391" y="1143000"/>
            <a:ext cx="9739216" cy="2171700"/>
          </a:xfrm>
        </p:spPr>
        <p:txBody>
          <a:bodyPr>
            <a:normAutofit/>
          </a:bodyPr>
          <a:lstStyle/>
          <a:p>
            <a:pPr>
              <a:spcBef>
                <a:spcPct val="0"/>
              </a:spcBef>
            </a:pPr>
            <a:r>
              <a:rPr lang="it-IT" sz="4000" b="1" cap="none" dirty="0">
                <a:solidFill>
                  <a:srgbClr val="EBEBEB"/>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28424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05C112A-DA3E-EC16-70F1-6EF26792D1DB}"/>
              </a:ext>
            </a:extLst>
          </p:cNvPr>
          <p:cNvSpPr txBox="1"/>
          <p:nvPr/>
        </p:nvSpPr>
        <p:spPr>
          <a:xfrm>
            <a:off x="485775" y="362545"/>
            <a:ext cx="8834688" cy="523220"/>
          </a:xfrm>
          <a:prstGeom prst="rect">
            <a:avLst/>
          </a:prstGeom>
          <a:noFill/>
        </p:spPr>
        <p:txBody>
          <a:bodyPr wrap="square" rtlCol="0">
            <a:spAutoFit/>
          </a:bodyPr>
          <a:lstStyle/>
          <a:p>
            <a:r>
              <a:rPr lang="it-IT"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Warning from Space: The day </a:t>
            </a:r>
            <a:r>
              <a:rPr lang="it-IT" sz="2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that</a:t>
            </a:r>
            <a:r>
              <a:rPr lang="it-IT"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 Earth </a:t>
            </a:r>
            <a:r>
              <a:rPr lang="it-IT" sz="2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stood</a:t>
            </a:r>
            <a:r>
              <a:rPr lang="it-IT"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it-IT" sz="2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still</a:t>
            </a:r>
            <a:endParaRPr lang="it-IT" sz="28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CasellaDiTesto 3">
            <a:extLst>
              <a:ext uri="{FF2B5EF4-FFF2-40B4-BE49-F238E27FC236}">
                <a16:creationId xmlns:a16="http://schemas.microsoft.com/office/drawing/2014/main" id="{ED29A27A-3CB9-235B-724F-4F853DA75B56}"/>
              </a:ext>
            </a:extLst>
          </p:cNvPr>
          <p:cNvSpPr txBox="1"/>
          <p:nvPr/>
        </p:nvSpPr>
        <p:spPr>
          <a:xfrm>
            <a:off x="3946357" y="840183"/>
            <a:ext cx="7170821" cy="2258823"/>
          </a:xfrm>
          <a:prstGeom prst="rect">
            <a:avLst/>
          </a:prstGeom>
          <a:noFill/>
        </p:spPr>
        <p:txBody>
          <a:bodyPr wrap="square">
            <a:spAutoFit/>
          </a:bodyPr>
          <a:lstStyle/>
          <a:p>
            <a:pPr algn="just">
              <a:lnSpc>
                <a:spcPct val="107000"/>
              </a:lnSpc>
              <a:spcAft>
                <a:spcPts val="800"/>
              </a:spcAft>
            </a:pPr>
            <a:endPar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In 1951 movie the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alien</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en-US"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Klaatu</a:t>
            </a:r>
            <a:r>
              <a:rPr lang="en-US"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en-US" sz="2000" b="1" kern="100" dirty="0">
                <a:solidFill>
                  <a:schemeClr val="accent1"/>
                </a:solidFill>
                <a:latin typeface="Calibri" panose="020F0502020204030204" pitchFamily="34" charset="0"/>
                <a:ea typeface="Calibri" panose="020F0502020204030204" pitchFamily="34" charset="0"/>
                <a:cs typeface="Calibri" panose="020F0502020204030204" pitchFamily="34" charset="0"/>
              </a:rPr>
              <a:t>explains to </a:t>
            </a:r>
            <a:r>
              <a:rPr lang="en-US"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the representatives  of different country on Earth that an interplanetary organization has created. "In matters of aggression, we have given them absolute power over us". L</a:t>
            </a:r>
            <a:r>
              <a:rPr lang="en-US" sz="2000" b="1" kern="100" dirty="0">
                <a:solidFill>
                  <a:schemeClr val="accent1"/>
                </a:solidFill>
                <a:latin typeface="Calibri" panose="020F0502020204030204" pitchFamily="34" charset="0"/>
                <a:ea typeface="Calibri" panose="020F0502020204030204" pitchFamily="34" charset="0"/>
                <a:cs typeface="Calibri" panose="020F0502020204030204" pitchFamily="34" charset="0"/>
              </a:rPr>
              <a:t>et’s l</a:t>
            </a:r>
            <a:r>
              <a:rPr lang="en-US"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isten to </a:t>
            </a:r>
            <a:r>
              <a:rPr lang="en-US"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Klaatu’s</a:t>
            </a:r>
            <a:r>
              <a:rPr lang="en-US"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message…….</a:t>
            </a:r>
          </a:p>
          <a:p>
            <a:pPr algn="just">
              <a:lnSpc>
                <a:spcPct val="107000"/>
              </a:lnSpc>
              <a:spcAft>
                <a:spcPts val="800"/>
              </a:spcAft>
            </a:pPr>
            <a:r>
              <a:rPr lang="it-IT" sz="20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https://www.youtube.com/watch?v=mXPzHhA8fX8</a:t>
            </a:r>
            <a:r>
              <a:rPr lang="it-IT" sz="2000" kern="100" dirty="0">
                <a:effectLst/>
                <a:latin typeface="Calibri" panose="020F0502020204030204" pitchFamily="34" charset="0"/>
                <a:ea typeface="Calibri" panose="020F0502020204030204" pitchFamily="34" charset="0"/>
                <a:cs typeface="Calibri" panose="020F0502020204030204" pitchFamily="34" charset="0"/>
              </a:rPr>
              <a:t> </a:t>
            </a:r>
            <a:endParaRPr lang="it-IT"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asellaDiTesto 6">
            <a:extLst>
              <a:ext uri="{FF2B5EF4-FFF2-40B4-BE49-F238E27FC236}">
                <a16:creationId xmlns:a16="http://schemas.microsoft.com/office/drawing/2014/main" id="{EAB56FEC-6746-2414-37AD-2C3FBBB34D46}"/>
              </a:ext>
            </a:extLst>
          </p:cNvPr>
          <p:cNvSpPr txBox="1"/>
          <p:nvPr/>
        </p:nvSpPr>
        <p:spPr>
          <a:xfrm>
            <a:off x="547687" y="4060407"/>
            <a:ext cx="6797341" cy="1938992"/>
          </a:xfrm>
          <a:prstGeom prst="rect">
            <a:avLst/>
          </a:prstGeom>
          <a:noFill/>
        </p:spPr>
        <p:txBody>
          <a:bodyPr wrap="square">
            <a:spAutoFit/>
          </a:bodyPr>
          <a:lstStyle/>
          <a:p>
            <a:pPr algn="just"/>
            <a:r>
              <a:rPr lang="en-US" sz="2000" b="1" dirty="0">
                <a:solidFill>
                  <a:schemeClr val="accent1"/>
                </a:solidFill>
                <a:latin typeface="Calibri" panose="020F0502020204030204" pitchFamily="34" charset="0"/>
                <a:ea typeface="Calibri" panose="020F0502020204030204" pitchFamily="34" charset="0"/>
                <a:cs typeface="Calibri" panose="020F0502020204030204" pitchFamily="34" charset="0"/>
              </a:rPr>
              <a:t>Even more dramatically, in 2008 movie </a:t>
            </a:r>
            <a:r>
              <a:rPr lang="en-US" sz="20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Klaatu</a:t>
            </a:r>
            <a:r>
              <a:rPr lang="en-US" sz="2000" b="1" dirty="0">
                <a:solidFill>
                  <a:schemeClr val="accent1"/>
                </a:solidFill>
                <a:latin typeface="Calibri" panose="020F0502020204030204" pitchFamily="34" charset="0"/>
                <a:ea typeface="Calibri" panose="020F0502020204030204" pitchFamily="34" charset="0"/>
                <a:cs typeface="Calibri" panose="020F0502020204030204" pitchFamily="34" charset="0"/>
              </a:rPr>
              <a:t> is a  representative from a group of planetary civilizations with a  mission: </a:t>
            </a:r>
          </a:p>
          <a:p>
            <a:pPr algn="just"/>
            <a:r>
              <a:rPr lang="en-US" sz="2000" b="1" dirty="0">
                <a:solidFill>
                  <a:schemeClr val="accent1"/>
                </a:solidFill>
                <a:latin typeface="Calibri" panose="020F0502020204030204" pitchFamily="34" charset="0"/>
                <a:ea typeface="Calibri" panose="020F0502020204030204" pitchFamily="34" charset="0"/>
                <a:cs typeface="Calibri" panose="020F0502020204030204" pitchFamily="34" charset="0"/>
              </a:rPr>
              <a:t>To save the Earth from destruction by humankind………..</a:t>
            </a:r>
          </a:p>
          <a:p>
            <a:endParaRPr lang="en-US" sz="20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hlinkClick r:id="rId4"/>
              </a:rPr>
              <a:t>https://www.youtube.com/watch?v=tkeDTL7bIKM</a:t>
            </a:r>
            <a:r>
              <a:rPr lang="en-US" sz="2000" dirty="0">
                <a:latin typeface="Calibri" panose="020F0502020204030204" pitchFamily="34" charset="0"/>
                <a:ea typeface="Calibri" panose="020F0502020204030204" pitchFamily="34" charset="0"/>
                <a:cs typeface="Calibri" panose="020F0502020204030204" pitchFamily="34" charset="0"/>
              </a:rPr>
              <a:t> </a:t>
            </a:r>
          </a:p>
        </p:txBody>
      </p:sp>
      <p:pic>
        <p:nvPicPr>
          <p:cNvPr id="1026" name="Picture 2" descr="Buy The Day the Earth Stood Still - Microsoft Store en-NZ">
            <a:extLst>
              <a:ext uri="{FF2B5EF4-FFF2-40B4-BE49-F238E27FC236}">
                <a16:creationId xmlns:a16="http://schemas.microsoft.com/office/drawing/2014/main" id="{E6411BC4-0DCA-727B-ACE0-0B6F17BC29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5724" y="3423828"/>
            <a:ext cx="2371548" cy="3248526"/>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30C918F4-82B6-DC8D-E7E5-84800BF7F6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688" y="1005502"/>
            <a:ext cx="3228590" cy="2418326"/>
          </a:xfrm>
          <a:prstGeom prst="rect">
            <a:avLst/>
          </a:prstGeom>
        </p:spPr>
      </p:pic>
    </p:spTree>
    <p:extLst>
      <p:ext uri="{BB962C8B-B14F-4D97-AF65-F5344CB8AC3E}">
        <p14:creationId xmlns:p14="http://schemas.microsoft.com/office/powerpoint/2010/main" val="1556371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05C112A-DA3E-EC16-70F1-6EF26792D1DB}"/>
              </a:ext>
            </a:extLst>
          </p:cNvPr>
          <p:cNvSpPr txBox="1"/>
          <p:nvPr/>
        </p:nvSpPr>
        <p:spPr>
          <a:xfrm>
            <a:off x="357439" y="362545"/>
            <a:ext cx="6529137" cy="523220"/>
          </a:xfrm>
          <a:prstGeom prst="rect">
            <a:avLst/>
          </a:prstGeom>
          <a:noFill/>
        </p:spPr>
        <p:txBody>
          <a:bodyPr wrap="square" rtlCol="0">
            <a:spAutoFit/>
          </a:bodyPr>
          <a:lstStyle/>
          <a:p>
            <a:r>
              <a:rPr lang="it-IT" sz="2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Threat</a:t>
            </a:r>
            <a:r>
              <a:rPr lang="it-IT"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 from Space: The </a:t>
            </a:r>
            <a:r>
              <a:rPr lang="it-IT" sz="2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Thing</a:t>
            </a:r>
            <a:r>
              <a:rPr lang="it-IT"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p>
        </p:txBody>
      </p:sp>
      <p:sp>
        <p:nvSpPr>
          <p:cNvPr id="4" name="CasellaDiTesto 3">
            <a:extLst>
              <a:ext uri="{FF2B5EF4-FFF2-40B4-BE49-F238E27FC236}">
                <a16:creationId xmlns:a16="http://schemas.microsoft.com/office/drawing/2014/main" id="{ED29A27A-3CB9-235B-724F-4F853DA75B56}"/>
              </a:ext>
            </a:extLst>
          </p:cNvPr>
          <p:cNvSpPr txBox="1"/>
          <p:nvPr/>
        </p:nvSpPr>
        <p:spPr>
          <a:xfrm>
            <a:off x="357439" y="885765"/>
            <a:ext cx="7070057" cy="1655518"/>
          </a:xfrm>
          <a:prstGeom prst="rect">
            <a:avLst/>
          </a:prstGeom>
          <a:noFill/>
        </p:spPr>
        <p:txBody>
          <a:bodyPr wrap="square">
            <a:spAutoFit/>
          </a:bodyPr>
          <a:lstStyle/>
          <a:p>
            <a:pPr algn="just">
              <a:lnSpc>
                <a:spcPct val="107000"/>
              </a:lnSpc>
              <a:spcAft>
                <a:spcPts val="800"/>
              </a:spcAft>
            </a:pPr>
            <a:r>
              <a:rPr lang="en-US" sz="2400" b="1"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1951: At the end of the movie,  after the defeat of the alien creature,  Captain Patrick Hendry issues his warning in a radio broadcast…… </a:t>
            </a:r>
            <a:r>
              <a:rPr lang="en-US" sz="2400" b="1"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hlinkClick r:id="rId3"/>
              </a:rPr>
              <a:t>https://www.youtube.com/watch?v=rmDqKUEKW_Y</a:t>
            </a:r>
            <a:r>
              <a:rPr lang="en-US" sz="2400" b="1"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endParaRPr lang="en-US" sz="24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magine 4">
            <a:extLst>
              <a:ext uri="{FF2B5EF4-FFF2-40B4-BE49-F238E27FC236}">
                <a16:creationId xmlns:a16="http://schemas.microsoft.com/office/drawing/2014/main" id="{F88A7390-1576-E70C-5007-4BB2E9526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7998" y="3255861"/>
            <a:ext cx="2429696" cy="3239594"/>
          </a:xfrm>
          <a:prstGeom prst="rect">
            <a:avLst/>
          </a:prstGeom>
        </p:spPr>
      </p:pic>
      <p:pic>
        <p:nvPicPr>
          <p:cNvPr id="6" name="Immagine 5">
            <a:extLst>
              <a:ext uri="{FF2B5EF4-FFF2-40B4-BE49-F238E27FC236}">
                <a16:creationId xmlns:a16="http://schemas.microsoft.com/office/drawing/2014/main" id="{5517259E-0EE9-CFC6-1E55-6FBDADDACA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8372" y="624155"/>
            <a:ext cx="3201312" cy="2443605"/>
          </a:xfrm>
          <a:prstGeom prst="rect">
            <a:avLst/>
          </a:prstGeom>
        </p:spPr>
      </p:pic>
      <p:sp>
        <p:nvSpPr>
          <p:cNvPr id="8" name="CasellaDiTesto 7">
            <a:extLst>
              <a:ext uri="{FF2B5EF4-FFF2-40B4-BE49-F238E27FC236}">
                <a16:creationId xmlns:a16="http://schemas.microsoft.com/office/drawing/2014/main" id="{003956E0-4F84-438C-946E-ABEAAB44A1A7}"/>
              </a:ext>
            </a:extLst>
          </p:cNvPr>
          <p:cNvSpPr txBox="1"/>
          <p:nvPr/>
        </p:nvSpPr>
        <p:spPr>
          <a:xfrm>
            <a:off x="4385307" y="3590979"/>
            <a:ext cx="7070057" cy="3148811"/>
          </a:xfrm>
          <a:prstGeom prst="rect">
            <a:avLst/>
          </a:prstGeom>
          <a:noFill/>
        </p:spPr>
        <p:txBody>
          <a:bodyPr wrap="square" rtlCol="0">
            <a:spAutoFit/>
          </a:bodyPr>
          <a:lstStyle/>
          <a:p>
            <a:pPr algn="just">
              <a:lnSpc>
                <a:spcPct val="107000"/>
              </a:lnSpc>
              <a:spcAft>
                <a:spcPts val="800"/>
              </a:spcAft>
            </a:pPr>
            <a:r>
              <a:rPr lang="en-US" sz="24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1982: </a:t>
            </a:r>
            <a:r>
              <a:rPr lang="en-US" sz="2400" b="1"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i</a:t>
            </a:r>
            <a:r>
              <a:rPr lang="en-US" sz="24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n John Carpenter's version there is no hope: Mac Ready and Childs are the only survivors, they could die from the cold and they suspect each other of being the thing...</a:t>
            </a:r>
            <a:endParaRPr lang="en-US" sz="2400" b="1"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https://www.youtube.com/watch?v=mZ-G2q6me2s</a:t>
            </a:r>
            <a:r>
              <a:rPr lang="en-US" sz="24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en-US" sz="24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https://www.youtube.com/watch?v=6XEhIOqLoZE</a:t>
            </a:r>
            <a:endParaRPr lang="en-US" sz="24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24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4735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EFAF263-1E22-A698-E7AF-DEAAB90D6ADF}"/>
              </a:ext>
            </a:extLst>
          </p:cNvPr>
          <p:cNvSpPr txBox="1"/>
          <p:nvPr/>
        </p:nvSpPr>
        <p:spPr>
          <a:xfrm>
            <a:off x="373897" y="818966"/>
            <a:ext cx="5999728" cy="707886"/>
          </a:xfrm>
          <a:prstGeom prst="rect">
            <a:avLst/>
          </a:prstGeom>
          <a:noFill/>
        </p:spPr>
        <p:txBody>
          <a:bodyPr wrap="square" rtlCol="0">
            <a:spAutoFit/>
          </a:bodyPr>
          <a:lstStyle/>
          <a:p>
            <a:r>
              <a:rPr lang="it-IT" sz="4000" b="1" dirty="0">
                <a:solidFill>
                  <a:schemeClr val="accent1"/>
                </a:solidFill>
                <a:latin typeface="Calibri" panose="020F0502020204030204" pitchFamily="34" charset="0"/>
                <a:ea typeface="Calibri" panose="020F0502020204030204" pitchFamily="34" charset="0"/>
                <a:cs typeface="Calibri" panose="020F0502020204030204" pitchFamily="34" charset="0"/>
              </a:rPr>
              <a:t>  SAGAS </a:t>
            </a:r>
          </a:p>
        </p:txBody>
      </p:sp>
      <p:sp>
        <p:nvSpPr>
          <p:cNvPr id="5" name="CasellaDiTesto 4">
            <a:extLst>
              <a:ext uri="{FF2B5EF4-FFF2-40B4-BE49-F238E27FC236}">
                <a16:creationId xmlns:a16="http://schemas.microsoft.com/office/drawing/2014/main" id="{AC5BC87B-E36E-C48F-B282-E8EE11F34361}"/>
              </a:ext>
            </a:extLst>
          </p:cNvPr>
          <p:cNvSpPr txBox="1"/>
          <p:nvPr/>
        </p:nvSpPr>
        <p:spPr>
          <a:xfrm>
            <a:off x="1812757" y="1883708"/>
            <a:ext cx="8486275" cy="3965253"/>
          </a:xfrm>
          <a:prstGeom prst="rect">
            <a:avLst/>
          </a:prstGeom>
          <a:noFill/>
        </p:spPr>
        <p:txBody>
          <a:bodyPr wrap="square">
            <a:spAutoFit/>
          </a:bodyPr>
          <a:lstStyle/>
          <a:p>
            <a:pPr algn="just">
              <a:lnSpc>
                <a:spcPct val="107000"/>
              </a:lnSpc>
              <a:spcAft>
                <a:spcPts val="800"/>
              </a:spcAft>
            </a:pPr>
            <a:r>
              <a:rPr lang="en-US" sz="2800" b="1"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Now let’s take a look on </a:t>
            </a:r>
            <a:r>
              <a:rPr lang="en-US" sz="28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some forms of SCI FI storytelling.</a:t>
            </a:r>
          </a:p>
          <a:p>
            <a:pPr algn="just">
              <a:lnSpc>
                <a:spcPct val="107000"/>
              </a:lnSpc>
              <a:spcAft>
                <a:spcPts val="800"/>
              </a:spcAft>
            </a:pPr>
            <a:r>
              <a:rPr lang="en-US" sz="28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SCI FI stories have often needed to build themselves as epic stories, as sagas. </a:t>
            </a:r>
          </a:p>
          <a:p>
            <a:pPr algn="just">
              <a:lnSpc>
                <a:spcPct val="107000"/>
              </a:lnSpc>
              <a:spcAft>
                <a:spcPts val="800"/>
              </a:spcAft>
            </a:pPr>
            <a:r>
              <a:rPr lang="en-US" sz="28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Below are two classic examples where telling about space and other worlds often meant crossing different dimensions until reaching what I call the “fusion of times."</a:t>
            </a:r>
          </a:p>
        </p:txBody>
      </p:sp>
    </p:spTree>
    <p:extLst>
      <p:ext uri="{BB962C8B-B14F-4D97-AF65-F5344CB8AC3E}">
        <p14:creationId xmlns:p14="http://schemas.microsoft.com/office/powerpoint/2010/main" val="2201608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EFAF263-1E22-A698-E7AF-DEAAB90D6ADF}"/>
              </a:ext>
            </a:extLst>
          </p:cNvPr>
          <p:cNvSpPr txBox="1"/>
          <p:nvPr/>
        </p:nvSpPr>
        <p:spPr>
          <a:xfrm>
            <a:off x="373897" y="818966"/>
            <a:ext cx="5999728" cy="523220"/>
          </a:xfrm>
          <a:prstGeom prst="rect">
            <a:avLst/>
          </a:prstGeom>
          <a:noFill/>
        </p:spPr>
        <p:txBody>
          <a:bodyPr wrap="square" rtlCol="0">
            <a:spAutoFit/>
          </a:bodyPr>
          <a:lstStyle/>
          <a:p>
            <a:r>
              <a:rPr lang="it-IT" sz="2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Sagas</a:t>
            </a:r>
            <a:r>
              <a:rPr lang="it-IT"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 Flash Gordon, 1934</a:t>
            </a:r>
          </a:p>
        </p:txBody>
      </p:sp>
      <p:pic>
        <p:nvPicPr>
          <p:cNvPr id="4" name="Immagine 3">
            <a:extLst>
              <a:ext uri="{FF2B5EF4-FFF2-40B4-BE49-F238E27FC236}">
                <a16:creationId xmlns:a16="http://schemas.microsoft.com/office/drawing/2014/main" id="{8960409E-981E-1769-3BD2-B3096B8037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8706" y="2143910"/>
            <a:ext cx="5781449" cy="3248439"/>
          </a:xfrm>
          <a:prstGeom prst="rect">
            <a:avLst/>
          </a:prstGeom>
        </p:spPr>
      </p:pic>
      <p:sp>
        <p:nvSpPr>
          <p:cNvPr id="6" name="CasellaDiTesto 5">
            <a:extLst>
              <a:ext uri="{FF2B5EF4-FFF2-40B4-BE49-F238E27FC236}">
                <a16:creationId xmlns:a16="http://schemas.microsoft.com/office/drawing/2014/main" id="{0FD72A6B-6FC0-B1F9-D3B6-93BDAB15378F}"/>
              </a:ext>
            </a:extLst>
          </p:cNvPr>
          <p:cNvSpPr txBox="1"/>
          <p:nvPr/>
        </p:nvSpPr>
        <p:spPr>
          <a:xfrm>
            <a:off x="609599" y="433138"/>
            <a:ext cx="5003405" cy="5760936"/>
          </a:xfrm>
          <a:prstGeom prst="rect">
            <a:avLst/>
          </a:prstGeom>
          <a:noFill/>
        </p:spPr>
        <p:txBody>
          <a:bodyPr wrap="square">
            <a:spAutoFit/>
          </a:bodyPr>
          <a:lstStyle/>
          <a:p>
            <a:pPr algn="just">
              <a:lnSpc>
                <a:spcPct val="107000"/>
              </a:lnSpc>
              <a:spcAft>
                <a:spcPts val="800"/>
              </a:spcAft>
            </a:pPr>
            <a:endParaRPr lang="it-IT" sz="1800"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endParaRPr lang="it-IT" kern="100"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endParaRPr lang="it-IT" kern="100"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Archetype</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of science fiction comics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but</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not</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the first one…),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created</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by Alexander </a:t>
            </a:r>
            <a:r>
              <a:rPr lang="it-IT" sz="2000" b="1" kern="100">
                <a:solidFill>
                  <a:schemeClr val="accent1"/>
                </a:solidFill>
                <a:effectLst/>
                <a:latin typeface="Calibri" panose="020F0502020204030204" pitchFamily="34" charset="0"/>
                <a:ea typeface="Calibri" panose="020F0502020204030204" pitchFamily="34" charset="0"/>
                <a:cs typeface="Calibri" panose="020F0502020204030204" pitchFamily="34" charset="0"/>
              </a:rPr>
              <a:t>Gillespie Raymond, the </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comic strip follows the adventures of Flash Gordon </a:t>
            </a:r>
            <a:r>
              <a:rPr lang="it-IT" sz="2000" b="1" kern="100" dirty="0">
                <a:solidFill>
                  <a:schemeClr val="accent1"/>
                </a:solidFill>
                <a:latin typeface="Calibri" panose="020F0502020204030204" pitchFamily="34" charset="0"/>
                <a:ea typeface="Calibri" panose="020F0502020204030204" pitchFamily="34" charset="0"/>
                <a:cs typeface="Calibri" panose="020F0502020204030204" pitchFamily="34" charset="0"/>
              </a:rPr>
              <a:t>and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his</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companions</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Dale Arden and Dr. Hans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Zarkov</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endParaRPr lang="it-IT" sz="20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The story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begins</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with Earth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threatened</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by a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collision</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with the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planet</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Mongo. Dr.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Zarkov</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invents</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 rocket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ship</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to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fly</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into</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space</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in an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attempt</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to stop the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disaster</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Half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mad</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he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kidnaps</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Flash and Dale. </a:t>
            </a:r>
          </a:p>
          <a:p>
            <a:pPr algn="just">
              <a:lnSpc>
                <a:spcPct val="107000"/>
              </a:lnSpc>
              <a:spcAft>
                <a:spcPts val="800"/>
              </a:spcAft>
            </a:pP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Landing on the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planet</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and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halting</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the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collision</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they</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come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into</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conflict</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with Ming the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Merciless</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Mongo's</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evil</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ruler</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a:t>
            </a:r>
            <a:endParaRPr lang="it-IT" sz="20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8585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7B5B3B0-AE89-EF75-2E0A-FE633B0646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882" y="1342186"/>
            <a:ext cx="3073333" cy="3272961"/>
          </a:xfrm>
          <a:prstGeom prst="rect">
            <a:avLst/>
          </a:prstGeom>
        </p:spPr>
      </p:pic>
      <p:sp>
        <p:nvSpPr>
          <p:cNvPr id="2" name="CasellaDiTesto 1">
            <a:extLst>
              <a:ext uri="{FF2B5EF4-FFF2-40B4-BE49-F238E27FC236}">
                <a16:creationId xmlns:a16="http://schemas.microsoft.com/office/drawing/2014/main" id="{AEFAF263-1E22-A698-E7AF-DEAAB90D6ADF}"/>
              </a:ext>
            </a:extLst>
          </p:cNvPr>
          <p:cNvSpPr txBox="1"/>
          <p:nvPr/>
        </p:nvSpPr>
        <p:spPr>
          <a:xfrm>
            <a:off x="373897" y="818966"/>
            <a:ext cx="5999728" cy="523220"/>
          </a:xfrm>
          <a:prstGeom prst="rect">
            <a:avLst/>
          </a:prstGeom>
          <a:noFill/>
        </p:spPr>
        <p:txBody>
          <a:bodyPr wrap="square" rtlCol="0">
            <a:spAutoFit/>
          </a:bodyPr>
          <a:lstStyle/>
          <a:p>
            <a:r>
              <a:rPr lang="it-IT" sz="2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Sagas</a:t>
            </a:r>
            <a:r>
              <a:rPr lang="it-IT"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 Flash Gordon, 1934</a:t>
            </a:r>
          </a:p>
        </p:txBody>
      </p:sp>
      <p:sp>
        <p:nvSpPr>
          <p:cNvPr id="6" name="CasellaDiTesto 5">
            <a:extLst>
              <a:ext uri="{FF2B5EF4-FFF2-40B4-BE49-F238E27FC236}">
                <a16:creationId xmlns:a16="http://schemas.microsoft.com/office/drawing/2014/main" id="{497F2660-580A-D1AC-856C-9D9A24BA98CF}"/>
              </a:ext>
            </a:extLst>
          </p:cNvPr>
          <p:cNvSpPr txBox="1"/>
          <p:nvPr/>
        </p:nvSpPr>
        <p:spPr>
          <a:xfrm>
            <a:off x="7619999" y="818966"/>
            <a:ext cx="4198103" cy="5098575"/>
          </a:xfrm>
          <a:prstGeom prst="rect">
            <a:avLst/>
          </a:prstGeom>
          <a:noFill/>
        </p:spPr>
        <p:txBody>
          <a:bodyPr wrap="square">
            <a:spAutoFit/>
          </a:bodyPr>
          <a:lstStyle/>
          <a:p>
            <a:pPr algn="just">
              <a:lnSpc>
                <a:spcPct val="107000"/>
              </a:lnSpc>
              <a:spcAft>
                <a:spcPts val="800"/>
              </a:spcAft>
            </a:pPr>
            <a:endPar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endParaRPr lang="it-IT" sz="2000" b="1" kern="1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US"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The planet Mongo, where Gordon crashes, is a strange blend of the Orient, Greek-Roman antiquity, and the political climate of the 1930s.</a:t>
            </a:r>
          </a:p>
          <a:p>
            <a:pPr algn="just">
              <a:lnSpc>
                <a:spcPct val="107000"/>
              </a:lnSpc>
              <a:spcAft>
                <a:spcPts val="800"/>
              </a:spcAft>
            </a:pPr>
            <a:endParaRPr lang="en-US" sz="2000" b="1" kern="1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In Mongo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ancient</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ways of life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coexist</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with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elements</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of fantasy literature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such</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as</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dragons,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witches</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and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wizards</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But  d</a:t>
            </a:r>
            <a:r>
              <a:rPr lang="en-US"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evices</a:t>
            </a:r>
            <a:r>
              <a:rPr lang="en-US"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machines and forms of energy inconceivable for the terrestrial civilization of the time are also  active.</a:t>
            </a:r>
            <a:endParaRPr lang="it-IT" sz="20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Cellulose to Celluloid">
            <a:extLst>
              <a:ext uri="{FF2B5EF4-FFF2-40B4-BE49-F238E27FC236}">
                <a16:creationId xmlns:a16="http://schemas.microsoft.com/office/drawing/2014/main" id="{E8C2DF4C-5F3B-1C39-F1E2-8959E9DBF3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0402" y="1342186"/>
            <a:ext cx="2519737" cy="28287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ragon | Flash Gordon Wiki | Fandom">
            <a:extLst>
              <a:ext uri="{FF2B5EF4-FFF2-40B4-BE49-F238E27FC236}">
                <a16:creationId xmlns:a16="http://schemas.microsoft.com/office/drawing/2014/main" id="{0510C533-5B5A-3DAD-29CC-677A70EFEA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0269" y="4671885"/>
            <a:ext cx="3520292" cy="2047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220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EFAF263-1E22-A698-E7AF-DEAAB90D6ADF}"/>
              </a:ext>
            </a:extLst>
          </p:cNvPr>
          <p:cNvSpPr txBox="1"/>
          <p:nvPr/>
        </p:nvSpPr>
        <p:spPr>
          <a:xfrm>
            <a:off x="373897" y="818966"/>
            <a:ext cx="5999728" cy="523220"/>
          </a:xfrm>
          <a:prstGeom prst="rect">
            <a:avLst/>
          </a:prstGeom>
          <a:noFill/>
        </p:spPr>
        <p:txBody>
          <a:bodyPr wrap="square" rtlCol="0">
            <a:spAutoFit/>
          </a:bodyPr>
          <a:lstStyle/>
          <a:p>
            <a:r>
              <a:rPr lang="it-IT" sz="2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Sagas</a:t>
            </a:r>
            <a:r>
              <a:rPr lang="it-IT"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 Flash Gordon, 1934</a:t>
            </a:r>
          </a:p>
        </p:txBody>
      </p:sp>
      <p:sp>
        <p:nvSpPr>
          <p:cNvPr id="6" name="CasellaDiTesto 5">
            <a:extLst>
              <a:ext uri="{FF2B5EF4-FFF2-40B4-BE49-F238E27FC236}">
                <a16:creationId xmlns:a16="http://schemas.microsoft.com/office/drawing/2014/main" id="{0FD72A6B-6FC0-B1F9-D3B6-93BDAB15378F}"/>
              </a:ext>
            </a:extLst>
          </p:cNvPr>
          <p:cNvSpPr txBox="1"/>
          <p:nvPr/>
        </p:nvSpPr>
        <p:spPr>
          <a:xfrm>
            <a:off x="1384077" y="2088198"/>
            <a:ext cx="10780296" cy="1572418"/>
          </a:xfrm>
          <a:prstGeom prst="rect">
            <a:avLst/>
          </a:prstGeom>
          <a:noFill/>
        </p:spPr>
        <p:txBody>
          <a:bodyPr wrap="square">
            <a:spAutoFit/>
          </a:bodyPr>
          <a:lstStyle/>
          <a:p>
            <a:pPr algn="just">
              <a:lnSpc>
                <a:spcPct val="107000"/>
              </a:lnSpc>
              <a:spcAft>
                <a:spcPts val="800"/>
              </a:spcAft>
            </a:pPr>
            <a:endParaRPr lang="it-IT" sz="1800"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endParaRPr lang="it-IT" kern="100"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endParaRPr lang="it-IT" sz="1800"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endParaRPr lang="it-IT" kern="100" dirty="0">
              <a:latin typeface="Calibri" panose="020F0502020204030204" pitchFamily="34" charset="0"/>
              <a:ea typeface="Calibri" panose="020F0502020204030204" pitchFamily="34" charset="0"/>
              <a:cs typeface="Calibri" panose="020F0502020204030204" pitchFamily="34" charset="0"/>
            </a:endParaRPr>
          </a:p>
        </p:txBody>
      </p:sp>
      <p:pic>
        <p:nvPicPr>
          <p:cNvPr id="3" name="Immagine 2">
            <a:extLst>
              <a:ext uri="{FF2B5EF4-FFF2-40B4-BE49-F238E27FC236}">
                <a16:creationId xmlns:a16="http://schemas.microsoft.com/office/drawing/2014/main" id="{907DE14D-7B05-B4DA-D351-07DA955BED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2537" y="321448"/>
            <a:ext cx="4976098" cy="2041476"/>
          </a:xfrm>
          <a:prstGeom prst="rect">
            <a:avLst/>
          </a:prstGeom>
        </p:spPr>
      </p:pic>
      <p:sp>
        <p:nvSpPr>
          <p:cNvPr id="7" name="CasellaDiTesto 6">
            <a:extLst>
              <a:ext uri="{FF2B5EF4-FFF2-40B4-BE49-F238E27FC236}">
                <a16:creationId xmlns:a16="http://schemas.microsoft.com/office/drawing/2014/main" id="{9A2D7322-478A-2859-45CB-A935874657A7}"/>
              </a:ext>
            </a:extLst>
          </p:cNvPr>
          <p:cNvSpPr txBox="1"/>
          <p:nvPr/>
        </p:nvSpPr>
        <p:spPr>
          <a:xfrm>
            <a:off x="321632" y="123703"/>
            <a:ext cx="4335035" cy="6192849"/>
          </a:xfrm>
          <a:prstGeom prst="rect">
            <a:avLst/>
          </a:prstGeom>
          <a:noFill/>
        </p:spPr>
        <p:txBody>
          <a:bodyPr wrap="square">
            <a:spAutoFit/>
          </a:bodyPr>
          <a:lstStyle/>
          <a:p>
            <a:pPr algn="just">
              <a:lnSpc>
                <a:spcPct val="107000"/>
              </a:lnSpc>
              <a:spcAft>
                <a:spcPts val="800"/>
              </a:spcAft>
            </a:pPr>
            <a:endParaRPr lang="it-IT" sz="1800"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endParaRPr lang="it-IT" kern="100"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endParaRPr lang="it-IT" sz="1800"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A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handful</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of free men are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fighting</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to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overthrow</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the empire of Ming</a:t>
            </a:r>
            <a:r>
              <a:rPr lang="it-IT" sz="2000" b="1" i="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probably</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one of the best villains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ever</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conceived</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in a comic. </a:t>
            </a:r>
          </a:p>
          <a:p>
            <a:pPr algn="just">
              <a:lnSpc>
                <a:spcPct val="107000"/>
              </a:lnSpc>
              <a:spcAft>
                <a:spcPts val="800"/>
              </a:spcAft>
            </a:pPr>
            <a:r>
              <a:rPr lang="it-IT" sz="2000" b="1" kern="100" dirty="0" err="1">
                <a:solidFill>
                  <a:schemeClr val="accent1"/>
                </a:solidFill>
                <a:latin typeface="Calibri" panose="020F0502020204030204" pitchFamily="34" charset="0"/>
                <a:ea typeface="Calibri" panose="020F0502020204030204" pitchFamily="34" charset="0"/>
                <a:cs typeface="Calibri" panose="020F0502020204030204" pitchFamily="34" charset="0"/>
              </a:rPr>
              <a:t>I</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t</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must be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said</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that</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the Ming empire</a:t>
            </a:r>
            <a:r>
              <a:rPr lang="it-IT" sz="2000" b="1" kern="1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it-IT" sz="2000" b="1" kern="100" dirty="0" err="1">
                <a:solidFill>
                  <a:schemeClr val="accent1"/>
                </a:solidFill>
                <a:latin typeface="Calibri" panose="020F0502020204030204" pitchFamily="34" charset="0"/>
                <a:ea typeface="Calibri" panose="020F0502020204030204" pitchFamily="34" charset="0"/>
                <a:cs typeface="Calibri" panose="020F0502020204030204" pitchFamily="34" charset="0"/>
              </a:rPr>
              <a:t>will</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gradually</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accentuate the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similarity</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with the Nazi regime over the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course</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of the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comic's</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life. </a:t>
            </a:r>
          </a:p>
          <a:p>
            <a:pPr algn="just">
              <a:lnSpc>
                <a:spcPct val="107000"/>
              </a:lnSpc>
              <a:spcAft>
                <a:spcPts val="800"/>
              </a:spcAft>
            </a:pP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In 1940 the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struggle</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will</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end with the full success of free men </a:t>
            </a:r>
            <a:r>
              <a:rPr lang="it-IT" sz="2000" b="1" kern="100" dirty="0">
                <a:solidFill>
                  <a:schemeClr val="accent1"/>
                </a:solidFill>
                <a:latin typeface="Calibri" panose="020F0502020204030204" pitchFamily="34" charset="0"/>
                <a:ea typeface="Calibri" panose="020F0502020204030204" pitchFamily="34" charset="0"/>
                <a:cs typeface="Calibri" panose="020F0502020204030204" pitchFamily="34" charset="0"/>
              </a:rPr>
              <a:t> with the </a:t>
            </a:r>
            <a:r>
              <a:rPr lang="it-IT" sz="2000" b="1" kern="100" dirty="0" err="1">
                <a:solidFill>
                  <a:schemeClr val="accent1"/>
                </a:solidFill>
                <a:latin typeface="Calibri" panose="020F0502020204030204" pitchFamily="34" charset="0"/>
                <a:ea typeface="Calibri" panose="020F0502020204030204" pitchFamily="34" charset="0"/>
                <a:cs typeface="Calibri" panose="020F0502020204030204" pitchFamily="34" charset="0"/>
              </a:rPr>
              <a:t>advent</a:t>
            </a:r>
            <a:r>
              <a:rPr lang="it-IT" sz="2000" b="1" kern="100" dirty="0">
                <a:solidFill>
                  <a:schemeClr val="accent1"/>
                </a:solidFill>
                <a:latin typeface="Calibri" panose="020F0502020204030204" pitchFamily="34" charset="0"/>
                <a:ea typeface="Calibri" panose="020F0502020204030204" pitchFamily="34" charset="0"/>
                <a:cs typeface="Calibri" panose="020F0502020204030204" pitchFamily="34" charset="0"/>
              </a:rPr>
              <a:t> of a </a:t>
            </a:r>
            <a:r>
              <a:rPr lang="it-IT" sz="2000" b="1" kern="100" dirty="0" err="1">
                <a:solidFill>
                  <a:schemeClr val="accent1"/>
                </a:solidFill>
                <a:latin typeface="Calibri" panose="020F0502020204030204" pitchFamily="34" charset="0"/>
                <a:ea typeface="Calibri" panose="020F0502020204030204" pitchFamily="34" charset="0"/>
                <a:cs typeface="Calibri" panose="020F0502020204030204" pitchFamily="34" charset="0"/>
              </a:rPr>
              <a:t>league</a:t>
            </a:r>
            <a:r>
              <a:rPr lang="it-IT" sz="2000" b="1" kern="1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it-IT" sz="2000" b="1" kern="100" dirty="0">
                <a:solidFill>
                  <a:schemeClr val="accent1"/>
                </a:solidFill>
                <a:latin typeface="Calibri" panose="020F0502020204030204" pitchFamily="34" charset="0"/>
                <a:ea typeface="Calibri" panose="020F0502020204030204" pitchFamily="34" charset="0"/>
                <a:cs typeface="Calibri" panose="020F0502020204030204" pitchFamily="34" charset="0"/>
              </a:rPr>
              <a:t>of </a:t>
            </a:r>
            <a:r>
              <a:rPr lang="it-IT" sz="2000" b="1" kern="100" dirty="0" err="1">
                <a:solidFill>
                  <a:schemeClr val="accent1"/>
                </a:solidFill>
                <a:latin typeface="Calibri" panose="020F0502020204030204" pitchFamily="34" charset="0"/>
                <a:ea typeface="Calibri" panose="020F0502020204030204" pitchFamily="34" charset="0"/>
                <a:cs typeface="Calibri" panose="020F0502020204030204" pitchFamily="34" charset="0"/>
              </a:rPr>
              <a:t>democratic</a:t>
            </a:r>
            <a:r>
              <a:rPr lang="it-IT" sz="2000" b="1" kern="1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it-IT" sz="2000" b="1" kern="100" dirty="0" err="1">
                <a:solidFill>
                  <a:schemeClr val="accent1"/>
                </a:solidFill>
                <a:latin typeface="Calibri" panose="020F0502020204030204" pitchFamily="34" charset="0"/>
                <a:ea typeface="Calibri" panose="020F0502020204030204" pitchFamily="34" charset="0"/>
                <a:cs typeface="Calibri" panose="020F0502020204030204" pitchFamily="34" charset="0"/>
              </a:rPr>
              <a:t>Kingdoms</a:t>
            </a:r>
            <a:r>
              <a:rPr lang="it-IT" sz="2000" b="1" kern="100" dirty="0">
                <a:solidFill>
                  <a:schemeClr val="accent1"/>
                </a:solidFill>
                <a:latin typeface="Calibri" panose="020F0502020204030204" pitchFamily="34" charset="0"/>
                <a:ea typeface="Calibri" panose="020F0502020204030204" pitchFamily="34" charset="0"/>
                <a:cs typeface="Calibri" panose="020F0502020204030204" pitchFamily="34" charset="0"/>
              </a:rPr>
              <a:t> and </a:t>
            </a:r>
            <a:r>
              <a:rPr lang="it-IT" sz="2000" b="1" kern="100" dirty="0" err="1">
                <a:solidFill>
                  <a:schemeClr val="accent1"/>
                </a:solidFill>
                <a:latin typeface="Calibri" panose="020F0502020204030204" pitchFamily="34" charset="0"/>
                <a:ea typeface="Calibri" panose="020F0502020204030204" pitchFamily="34" charset="0"/>
                <a:cs typeface="Calibri" panose="020F0502020204030204" pitchFamily="34" charset="0"/>
              </a:rPr>
              <a:t>Republics</a:t>
            </a:r>
            <a:r>
              <a:rPr lang="it-IT" sz="2000" b="1" kern="100" dirty="0">
                <a:solidFill>
                  <a:schemeClr val="accent1"/>
                </a:solidFill>
                <a:latin typeface="Calibri" panose="020F0502020204030204" pitchFamily="34" charset="0"/>
                <a:ea typeface="Calibri" panose="020F0502020204030204" pitchFamily="34" charset="0"/>
                <a:cs typeface="Calibri" panose="020F0502020204030204" pitchFamily="34" charset="0"/>
              </a:rPr>
              <a:t>.</a:t>
            </a:r>
          </a:p>
          <a:p>
            <a:pPr algn="just">
              <a:lnSpc>
                <a:spcPct val="107000"/>
              </a:lnSpc>
              <a:spcAft>
                <a:spcPts val="800"/>
              </a:spcAft>
            </a:pP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An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anticipation</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of the United Nations </a:t>
            </a:r>
            <a:r>
              <a:rPr lang="it-IT" sz="20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established</a:t>
            </a:r>
            <a:r>
              <a:rPr lang="it-IT" sz="20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it-IT" sz="2000" b="1" kern="100">
                <a:solidFill>
                  <a:schemeClr val="accent1"/>
                </a:solidFill>
                <a:effectLst/>
                <a:latin typeface="Calibri" panose="020F0502020204030204" pitchFamily="34" charset="0"/>
                <a:ea typeface="Calibri" panose="020F0502020204030204" pitchFamily="34" charset="0"/>
                <a:cs typeface="Calibri" panose="020F0502020204030204" pitchFamily="34" charset="0"/>
              </a:rPr>
              <a:t>in 1942</a:t>
            </a:r>
            <a:r>
              <a:rPr lang="it-IT" sz="2000" b="1" kern="100">
                <a:solidFill>
                  <a:schemeClr val="accent1"/>
                </a:solidFill>
                <a:latin typeface="Calibri" panose="020F0502020204030204" pitchFamily="34" charset="0"/>
                <a:ea typeface="Calibri" panose="020F0502020204030204" pitchFamily="34" charset="0"/>
                <a:cs typeface="Calibri" panose="020F0502020204030204" pitchFamily="34" charset="0"/>
              </a:rPr>
              <a:t>.</a:t>
            </a:r>
            <a:endParaRPr lang="it-IT" sz="20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magine 3">
            <a:extLst>
              <a:ext uri="{FF2B5EF4-FFF2-40B4-BE49-F238E27FC236}">
                <a16:creationId xmlns:a16="http://schemas.microsoft.com/office/drawing/2014/main" id="{759AE35E-25BE-3EB5-D823-2F994D367CC3}"/>
              </a:ext>
            </a:extLst>
          </p:cNvPr>
          <p:cNvPicPr>
            <a:picLocks noChangeAspect="1"/>
          </p:cNvPicPr>
          <p:nvPr/>
        </p:nvPicPr>
        <p:blipFill>
          <a:blip r:embed="rId3"/>
          <a:stretch>
            <a:fillRect/>
          </a:stretch>
        </p:blipFill>
        <p:spPr>
          <a:xfrm>
            <a:off x="5782943" y="2421806"/>
            <a:ext cx="5255154" cy="4249451"/>
          </a:xfrm>
          <a:prstGeom prst="rect">
            <a:avLst/>
          </a:prstGeom>
        </p:spPr>
      </p:pic>
    </p:spTree>
    <p:extLst>
      <p:ext uri="{BB962C8B-B14F-4D97-AF65-F5344CB8AC3E}">
        <p14:creationId xmlns:p14="http://schemas.microsoft.com/office/powerpoint/2010/main" val="3047793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EFAF263-1E22-A698-E7AF-DEAAB90D6ADF}"/>
              </a:ext>
            </a:extLst>
          </p:cNvPr>
          <p:cNvSpPr txBox="1"/>
          <p:nvPr/>
        </p:nvSpPr>
        <p:spPr>
          <a:xfrm>
            <a:off x="449616" y="606568"/>
            <a:ext cx="5999728" cy="707886"/>
          </a:xfrm>
          <a:prstGeom prst="rect">
            <a:avLst/>
          </a:prstGeom>
          <a:noFill/>
        </p:spPr>
        <p:txBody>
          <a:bodyPr wrap="square" rtlCol="0">
            <a:spAutoFit/>
          </a:bodyPr>
          <a:lstStyle/>
          <a:p>
            <a:r>
              <a:rPr lang="it-IT" sz="40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it-IT" sz="2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Sagas</a:t>
            </a:r>
            <a:r>
              <a:rPr lang="it-IT"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a:t>
            </a:r>
            <a:r>
              <a:rPr lang="it-IT" sz="40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it-IT"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Star Wars, 1977-      </a:t>
            </a:r>
          </a:p>
        </p:txBody>
      </p:sp>
      <p:sp>
        <p:nvSpPr>
          <p:cNvPr id="4" name="CasellaDiTesto 3">
            <a:extLst>
              <a:ext uri="{FF2B5EF4-FFF2-40B4-BE49-F238E27FC236}">
                <a16:creationId xmlns:a16="http://schemas.microsoft.com/office/drawing/2014/main" id="{7A64C0A6-36D8-02EF-DC55-3BDC5A7B3DC2}"/>
              </a:ext>
            </a:extLst>
          </p:cNvPr>
          <p:cNvSpPr txBox="1"/>
          <p:nvPr/>
        </p:nvSpPr>
        <p:spPr>
          <a:xfrm>
            <a:off x="642477" y="1291120"/>
            <a:ext cx="10654257" cy="3715633"/>
          </a:xfrm>
          <a:prstGeom prst="rect">
            <a:avLst/>
          </a:prstGeom>
          <a:noFill/>
        </p:spPr>
        <p:txBody>
          <a:bodyPr wrap="square">
            <a:spAutoFit/>
          </a:bodyPr>
          <a:lstStyle/>
          <a:p>
            <a:pPr algn="just">
              <a:lnSpc>
                <a:spcPct val="107000"/>
              </a:lnSpc>
              <a:spcAft>
                <a:spcPts val="800"/>
              </a:spcAft>
            </a:pPr>
            <a:r>
              <a:rPr lang="en-US" sz="2200" b="1"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A </a:t>
            </a:r>
            <a:r>
              <a:rPr lang="en-US" sz="22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quick look at what has become one of the greatest movie successes of all time, Star Wars.</a:t>
            </a:r>
            <a:r>
              <a:rPr lang="en-US" sz="2200" b="1"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en-US" sz="2200" b="1"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I</a:t>
            </a:r>
            <a:r>
              <a:rPr lang="en-US" sz="22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n 1971, George Lucas,</a:t>
            </a:r>
            <a:r>
              <a:rPr lang="en-US" sz="2200" b="1"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 </a:t>
            </a:r>
            <a:r>
              <a:rPr lang="en-US" sz="22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young director  of New Hollywood, wanted to make a movie  based on the adventures of Flash Gordon. He couldn't obtain the rights and began developing the idea for an his own saga.</a:t>
            </a:r>
          </a:p>
          <a:p>
            <a:pPr algn="just">
              <a:lnSpc>
                <a:spcPct val="107000"/>
              </a:lnSpc>
              <a:spcAft>
                <a:spcPts val="800"/>
              </a:spcAft>
            </a:pPr>
            <a:r>
              <a:rPr lang="en-US" sz="2200" b="1"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In 1977 Star Wars was born, set in an imaginary galaxy and based on the eternal struggle between good and evil.</a:t>
            </a:r>
          </a:p>
          <a:p>
            <a:pPr algn="just">
              <a:lnSpc>
                <a:spcPct val="107000"/>
              </a:lnSpc>
              <a:spcAft>
                <a:spcPts val="800"/>
              </a:spcAft>
            </a:pPr>
            <a:r>
              <a:rPr lang="en-US" sz="2200" b="1"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hlinkClick r:id="rId2"/>
              </a:rPr>
              <a:t>https://www.youtube.com/watch?v=_D0ZQPqeJkk</a:t>
            </a:r>
            <a:r>
              <a:rPr lang="en-US" sz="2200" b="1"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endParaRPr lang="en-US" sz="20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magine 5">
            <a:extLst>
              <a:ext uri="{FF2B5EF4-FFF2-40B4-BE49-F238E27FC236}">
                <a16:creationId xmlns:a16="http://schemas.microsoft.com/office/drawing/2014/main" id="{BF886227-7160-A1C3-14EA-36FF1D2CB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52" y="4561135"/>
            <a:ext cx="1586060" cy="2144878"/>
          </a:xfrm>
          <a:prstGeom prst="rect">
            <a:avLst/>
          </a:prstGeom>
        </p:spPr>
      </p:pic>
      <p:pic>
        <p:nvPicPr>
          <p:cNvPr id="8" name="Immagine 7">
            <a:extLst>
              <a:ext uri="{FF2B5EF4-FFF2-40B4-BE49-F238E27FC236}">
                <a16:creationId xmlns:a16="http://schemas.microsoft.com/office/drawing/2014/main" id="{FA0FCF62-72BA-BE2F-EE01-965BEEDEED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5515" y="4785849"/>
            <a:ext cx="2705100" cy="1695450"/>
          </a:xfrm>
          <a:prstGeom prst="rect">
            <a:avLst/>
          </a:prstGeom>
        </p:spPr>
      </p:pic>
      <p:pic>
        <p:nvPicPr>
          <p:cNvPr id="10" name="Immagine 9">
            <a:extLst>
              <a:ext uri="{FF2B5EF4-FFF2-40B4-BE49-F238E27FC236}">
                <a16:creationId xmlns:a16="http://schemas.microsoft.com/office/drawing/2014/main" id="{5F1ACCA3-5E6B-7C7B-6219-3926BC0668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4190" y="4695342"/>
            <a:ext cx="2619375" cy="1743075"/>
          </a:xfrm>
          <a:prstGeom prst="rect">
            <a:avLst/>
          </a:prstGeom>
        </p:spPr>
      </p:pic>
    </p:spTree>
    <p:extLst>
      <p:ext uri="{BB962C8B-B14F-4D97-AF65-F5344CB8AC3E}">
        <p14:creationId xmlns:p14="http://schemas.microsoft.com/office/powerpoint/2010/main" val="822680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EFAF263-1E22-A698-E7AF-DEAAB90D6ADF}"/>
              </a:ext>
            </a:extLst>
          </p:cNvPr>
          <p:cNvSpPr txBox="1"/>
          <p:nvPr/>
        </p:nvSpPr>
        <p:spPr>
          <a:xfrm>
            <a:off x="486192" y="289424"/>
            <a:ext cx="5999728" cy="707886"/>
          </a:xfrm>
          <a:prstGeom prst="rect">
            <a:avLst/>
          </a:prstGeom>
          <a:noFill/>
        </p:spPr>
        <p:txBody>
          <a:bodyPr wrap="square" rtlCol="0">
            <a:spAutoFit/>
          </a:bodyPr>
          <a:lstStyle/>
          <a:p>
            <a:r>
              <a:rPr lang="it-IT" sz="40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it-IT" sz="2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Sagas</a:t>
            </a:r>
            <a:r>
              <a:rPr lang="it-IT"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a:t>
            </a:r>
            <a:r>
              <a:rPr lang="it-IT" sz="40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it-IT"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Star Wars, 1977-</a:t>
            </a:r>
          </a:p>
        </p:txBody>
      </p:sp>
      <p:sp>
        <p:nvSpPr>
          <p:cNvPr id="4" name="CasellaDiTesto 3">
            <a:extLst>
              <a:ext uri="{FF2B5EF4-FFF2-40B4-BE49-F238E27FC236}">
                <a16:creationId xmlns:a16="http://schemas.microsoft.com/office/drawing/2014/main" id="{7A64C0A6-36D8-02EF-DC55-3BDC5A7B3DC2}"/>
              </a:ext>
            </a:extLst>
          </p:cNvPr>
          <p:cNvSpPr txBox="1"/>
          <p:nvPr/>
        </p:nvSpPr>
        <p:spPr>
          <a:xfrm>
            <a:off x="707693" y="997310"/>
            <a:ext cx="10199014" cy="6677084"/>
          </a:xfrm>
          <a:prstGeom prst="rect">
            <a:avLst/>
          </a:prstGeom>
          <a:noFill/>
        </p:spPr>
        <p:txBody>
          <a:bodyPr wrap="square">
            <a:spAutoFit/>
          </a:bodyPr>
          <a:lstStyle/>
          <a:p>
            <a:pPr algn="just">
              <a:lnSpc>
                <a:spcPct val="107000"/>
              </a:lnSpc>
              <a:spcAft>
                <a:spcPts val="800"/>
              </a:spcAft>
            </a:pPr>
            <a:r>
              <a:rPr lang="en-US" sz="22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Now Star Wars is a media franchise, since 2012 owned by Disney,  which develops from a film series </a:t>
            </a:r>
          </a:p>
          <a:p>
            <a:pPr marL="342900" indent="-342900" algn="just">
              <a:lnSpc>
                <a:spcPct val="107000"/>
              </a:lnSpc>
              <a:spcAft>
                <a:spcPts val="800"/>
              </a:spcAft>
              <a:buFont typeface="Arial" panose="020B0604020202020204" pitchFamily="34" charset="0"/>
              <a:buChar char="•"/>
            </a:pPr>
            <a:r>
              <a:rPr lang="en-US" sz="2200" b="1"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Star Wars (1977)</a:t>
            </a:r>
          </a:p>
          <a:p>
            <a:pPr marL="342900" indent="-342900" algn="just">
              <a:lnSpc>
                <a:spcPct val="107000"/>
              </a:lnSpc>
              <a:spcAft>
                <a:spcPts val="800"/>
              </a:spcAft>
              <a:buFont typeface="Arial" panose="020B0604020202020204" pitchFamily="34" charset="0"/>
              <a:buChar char="•"/>
            </a:pPr>
            <a:r>
              <a:rPr lang="en-US" sz="2200" b="1"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T</a:t>
            </a:r>
            <a:r>
              <a:rPr lang="en-US" sz="22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he Empire Strikes Back (1980) </a:t>
            </a:r>
          </a:p>
          <a:p>
            <a:pPr marL="342900" indent="-342900" algn="just">
              <a:lnSpc>
                <a:spcPct val="107000"/>
              </a:lnSpc>
              <a:spcAft>
                <a:spcPts val="800"/>
              </a:spcAft>
              <a:buFont typeface="Arial" panose="020B0604020202020204" pitchFamily="34" charset="0"/>
              <a:buChar char="•"/>
            </a:pPr>
            <a:r>
              <a:rPr lang="en-US" sz="22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Return of the Jedi (1983) </a:t>
            </a:r>
          </a:p>
          <a:p>
            <a:pPr marL="342900" indent="-342900" algn="just">
              <a:lnSpc>
                <a:spcPct val="107000"/>
              </a:lnSpc>
              <a:spcAft>
                <a:spcPts val="800"/>
              </a:spcAft>
              <a:buFont typeface="Arial" panose="020B0604020202020204" pitchFamily="34" charset="0"/>
              <a:buChar char="•"/>
            </a:pPr>
            <a:r>
              <a:rPr lang="en-US" sz="22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The Phantom Menace (1999)</a:t>
            </a:r>
          </a:p>
          <a:p>
            <a:pPr marL="342900" indent="-342900" algn="just">
              <a:lnSpc>
                <a:spcPct val="107000"/>
              </a:lnSpc>
              <a:spcAft>
                <a:spcPts val="800"/>
              </a:spcAft>
              <a:buFont typeface="Arial" panose="020B0604020202020204" pitchFamily="34" charset="0"/>
              <a:buChar char="•"/>
            </a:pPr>
            <a:r>
              <a:rPr lang="en-US" sz="22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Attack of the Clones (2002)</a:t>
            </a:r>
          </a:p>
          <a:p>
            <a:pPr marL="342900" indent="-342900" algn="just">
              <a:lnSpc>
                <a:spcPct val="107000"/>
              </a:lnSpc>
              <a:spcAft>
                <a:spcPts val="800"/>
              </a:spcAft>
              <a:buFont typeface="Arial" panose="020B0604020202020204" pitchFamily="34" charset="0"/>
              <a:buChar char="•"/>
            </a:pPr>
            <a:r>
              <a:rPr lang="en-US" sz="22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Revenge of the Sith (2005)</a:t>
            </a:r>
          </a:p>
          <a:p>
            <a:pPr marL="342900" indent="-342900" algn="just">
              <a:lnSpc>
                <a:spcPct val="107000"/>
              </a:lnSpc>
              <a:spcAft>
                <a:spcPts val="800"/>
              </a:spcAft>
              <a:buFont typeface="Arial" panose="020B0604020202020204" pitchFamily="34" charset="0"/>
              <a:buChar char="•"/>
            </a:pPr>
            <a:r>
              <a:rPr lang="en-US" sz="2200" b="1"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Force Awakens (2015)</a:t>
            </a:r>
          </a:p>
          <a:p>
            <a:pPr marL="342900" indent="-342900" algn="just">
              <a:lnSpc>
                <a:spcPct val="107000"/>
              </a:lnSpc>
              <a:spcAft>
                <a:spcPts val="800"/>
              </a:spcAft>
              <a:buFont typeface="Arial" panose="020B0604020202020204" pitchFamily="34" charset="0"/>
              <a:buChar char="•"/>
            </a:pPr>
            <a:r>
              <a:rPr lang="en-US" sz="2200" b="1"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The Last Jedi (2017) </a:t>
            </a:r>
          </a:p>
          <a:p>
            <a:pPr marL="342900" indent="-342900" algn="just">
              <a:lnSpc>
                <a:spcPct val="107000"/>
              </a:lnSpc>
              <a:spcAft>
                <a:spcPts val="800"/>
              </a:spcAft>
              <a:buFont typeface="Arial" panose="020B0604020202020204" pitchFamily="34" charset="0"/>
              <a:buChar char="•"/>
            </a:pPr>
            <a:r>
              <a:rPr lang="en-US" sz="2200" b="1"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The Rise of Skywalker (2019)</a:t>
            </a:r>
          </a:p>
          <a:p>
            <a:pPr algn="just">
              <a:lnSpc>
                <a:spcPct val="107000"/>
              </a:lnSpc>
              <a:spcAft>
                <a:spcPts val="800"/>
              </a:spcAft>
            </a:pPr>
            <a:r>
              <a:rPr lang="en-US" sz="22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It was alternated with an Anthology series including Rogue One: A Star Wars Story (2016) and Solo: A Star Wars Story (2018).</a:t>
            </a:r>
          </a:p>
          <a:p>
            <a:pPr algn="just">
              <a:lnSpc>
                <a:spcPct val="107000"/>
              </a:lnSpc>
              <a:spcAft>
                <a:spcPts val="800"/>
              </a:spcAft>
            </a:pPr>
            <a:endParaRPr lang="en-US" sz="2000" b="1"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it-IT" sz="20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Star Wars Day, la vera storia di come il 4 maggio è diventato la festa di Guerre  stellari | Wired Italia">
            <a:extLst>
              <a:ext uri="{FF2B5EF4-FFF2-40B4-BE49-F238E27FC236}">
                <a16:creationId xmlns:a16="http://schemas.microsoft.com/office/drawing/2014/main" id="{69AF2751-9839-F5A1-86C6-7C7C3D954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504" y="2497383"/>
            <a:ext cx="4702795" cy="2943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882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160031E1-748A-3D82-7EC7-ED5B254EAD2D}"/>
              </a:ext>
            </a:extLst>
          </p:cNvPr>
          <p:cNvSpPr txBox="1"/>
          <p:nvPr/>
        </p:nvSpPr>
        <p:spPr>
          <a:xfrm>
            <a:off x="787403" y="771525"/>
            <a:ext cx="5870572" cy="707886"/>
          </a:xfrm>
          <a:prstGeom prst="rect">
            <a:avLst/>
          </a:prstGeom>
          <a:noFill/>
        </p:spPr>
        <p:txBody>
          <a:bodyPr wrap="square" rtlCol="0">
            <a:spAutoFit/>
          </a:bodyPr>
          <a:lstStyle/>
          <a:p>
            <a:r>
              <a:rPr lang="it-IT" sz="4000" b="1" dirty="0">
                <a:solidFill>
                  <a:schemeClr val="accent1"/>
                </a:solidFill>
                <a:latin typeface="Calibri" panose="020F0502020204030204" pitchFamily="34" charset="0"/>
                <a:ea typeface="Calibri" panose="020F0502020204030204" pitchFamily="34" charset="0"/>
                <a:cs typeface="Calibri" panose="020F0502020204030204" pitchFamily="34" charset="0"/>
              </a:rPr>
              <a:t>SERIALITY</a:t>
            </a:r>
            <a:endParaRPr lang="it-IT" sz="4000" b="1" dirty="0">
              <a:solidFill>
                <a:schemeClr val="accent1"/>
              </a:solidFill>
            </a:endParaRPr>
          </a:p>
        </p:txBody>
      </p:sp>
      <p:sp>
        <p:nvSpPr>
          <p:cNvPr id="2" name="Rectangle 1">
            <a:extLst>
              <a:ext uri="{FF2B5EF4-FFF2-40B4-BE49-F238E27FC236}">
                <a16:creationId xmlns:a16="http://schemas.microsoft.com/office/drawing/2014/main" id="{10FFB8EA-583F-039A-09D5-A8332CAC3012}"/>
              </a:ext>
            </a:extLst>
          </p:cNvPr>
          <p:cNvSpPr>
            <a:spLocks noChangeArrowheads="1"/>
          </p:cNvSpPr>
          <p:nvPr/>
        </p:nvSpPr>
        <p:spPr bwMode="auto">
          <a:xfrm>
            <a:off x="581216" y="1710244"/>
            <a:ext cx="6423088" cy="473528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lang="it-IT" altLang="it-IT" sz="22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200" b="1" i="0" u="none" strike="noStrike" cap="none" normalizeH="0" baseline="0" dirty="0" err="1">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Seriality</a:t>
            </a:r>
            <a:r>
              <a:rPr kumimoji="0" lang="it-IT" altLang="it-IT" sz="22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2200" b="1" i="0" u="none" strike="noStrike" cap="none" normalizeH="0" baseline="0" dirty="0" err="1">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is</a:t>
            </a:r>
            <a:r>
              <a:rPr kumimoji="0" lang="it-IT" altLang="it-IT" sz="22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 one of the </a:t>
            </a:r>
            <a:r>
              <a:rPr kumimoji="0" lang="it-IT" altLang="it-IT" sz="2200" b="1" i="0" u="none" strike="noStrike" cap="none" normalizeH="0" baseline="0" dirty="0" err="1">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most</a:t>
            </a:r>
            <a:r>
              <a:rPr kumimoji="0" lang="it-IT" altLang="it-IT" sz="22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2200" b="1" i="0" u="none" strike="noStrike" cap="none" normalizeH="0" baseline="0" dirty="0" err="1">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widespread</a:t>
            </a:r>
            <a:r>
              <a:rPr kumimoji="0" lang="it-IT" altLang="it-IT" sz="22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 and </a:t>
            </a:r>
            <a:r>
              <a:rPr kumimoji="0" lang="it-IT" altLang="it-IT" sz="2200" b="1" i="0" u="none" strike="noStrike" cap="none" normalizeH="0" baseline="0" dirty="0" err="1">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typical</a:t>
            </a:r>
            <a:r>
              <a:rPr kumimoji="0" lang="it-IT" altLang="it-IT" sz="22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2200" b="1" i="0" u="none" strike="noStrike" cap="none" normalizeH="0" baseline="0" dirty="0" err="1">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characteristics</a:t>
            </a:r>
            <a:r>
              <a:rPr kumimoji="0" lang="it-IT" altLang="it-IT" sz="22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 of </a:t>
            </a:r>
            <a:r>
              <a:rPr kumimoji="0" lang="it-IT" altLang="it-IT" sz="2200" b="1" i="0" u="none" strike="noStrike" cap="none" normalizeH="0" baseline="0" dirty="0" err="1">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television</a:t>
            </a:r>
            <a:r>
              <a:rPr kumimoji="0" lang="it-IT" altLang="it-IT" sz="22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 drama.</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altLang="it-IT" sz="22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altLang="it-IT" sz="2200" b="1" dirty="0">
                <a:solidFill>
                  <a:srgbClr val="0070C0"/>
                </a:solidFill>
                <a:latin typeface="Calibri" panose="020F0502020204030204" pitchFamily="34" charset="0"/>
                <a:ea typeface="Calibri" panose="020F0502020204030204" pitchFamily="34" charset="0"/>
                <a:cs typeface="Calibri" panose="020F0502020204030204" pitchFamily="34" charset="0"/>
              </a:rPr>
              <a:t>It is a mechanism that had already been used by popular art forms prior to television.</a:t>
            </a: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it-IT" sz="22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it-IT" sz="2200" b="1" dirty="0">
                <a:solidFill>
                  <a:srgbClr val="0070C0"/>
                </a:solidFill>
                <a:latin typeface="Calibri" panose="020F0502020204030204" pitchFamily="34" charset="0"/>
                <a:ea typeface="Calibri" panose="020F0502020204030204" pitchFamily="34" charset="0"/>
                <a:cs typeface="Calibri" panose="020F0502020204030204" pitchFamily="34" charset="0"/>
              </a:rPr>
              <a:t>We  have many examples of sci-fi serials f</a:t>
            </a:r>
            <a:r>
              <a:rPr kumimoji="0" lang="en-US" altLang="it-IT" sz="22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rPr>
              <a:t>rom the classic The Twilight Zone (1959-1964)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it-IT" sz="22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eaLnBrk="0" fontAlgn="base" hangingPunct="0">
              <a:spcBef>
                <a:spcPct val="0"/>
              </a:spcBef>
              <a:spcAft>
                <a:spcPct val="0"/>
              </a:spcAft>
            </a:pPr>
            <a:r>
              <a:rPr lang="en-GB" sz="2200" b="1" u="sng" kern="1200" dirty="0">
                <a:solidFill>
                  <a:srgbClr val="4472C4"/>
                </a:solidFill>
                <a:effectLst/>
                <a:latin typeface="Calibri" panose="020F0502020204030204" pitchFamily="34" charset="0"/>
                <a:ea typeface="Times New Roman" panose="02020603050405020304" pitchFamily="18" charset="0"/>
                <a:cs typeface="Calibri" panose="020F0502020204030204" pitchFamily="34" charset="0"/>
                <a:hlinkClick r:id="rId3"/>
              </a:rPr>
              <a:t>https://www.youtube.com/watch?v=ORbseYAkzRM</a:t>
            </a:r>
            <a:r>
              <a:rPr lang="en-GB" sz="2200" b="1" kern="1200" dirty="0">
                <a:solidFill>
                  <a:srgbClr val="4472C4"/>
                </a:solidFill>
                <a:effectLst/>
                <a:latin typeface="Calibri" panose="020F0502020204030204" pitchFamily="34" charset="0"/>
                <a:ea typeface="Times New Roman" panose="02020603050405020304" pitchFamily="18" charset="0"/>
                <a:cs typeface="Calibri" panose="020F0502020204030204" pitchFamily="34" charset="0"/>
              </a:rPr>
              <a:t> </a:t>
            </a:r>
            <a:endParaRPr lang="it-IT"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it-IT" sz="22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22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dirty="0">
                <a:ln>
                  <a:noFill/>
                </a:ln>
                <a:solidFill>
                  <a:srgbClr val="202124"/>
                </a:solidFill>
                <a:effectLst/>
                <a:latin typeface="inherit"/>
              </a:rPr>
              <a:t> </a:t>
            </a:r>
            <a:endParaRPr kumimoji="0" lang="it-IT" altLang="it-IT" sz="2400" b="0" i="0" u="none" strike="noStrike" cap="none" normalizeH="0" baseline="0" dirty="0">
              <a:ln>
                <a:noFill/>
              </a:ln>
              <a:solidFill>
                <a:schemeClr val="tx1"/>
              </a:solidFill>
              <a:effectLst/>
              <a:latin typeface="Arial" panose="020B0604020202020204" pitchFamily="34" charset="0"/>
            </a:endParaRPr>
          </a:p>
        </p:txBody>
      </p:sp>
      <p:pic>
        <p:nvPicPr>
          <p:cNvPr id="1028" name="Picture 4">
            <a:extLst>
              <a:ext uri="{FF2B5EF4-FFF2-40B4-BE49-F238E27FC236}">
                <a16:creationId xmlns:a16="http://schemas.microsoft.com/office/drawing/2014/main" id="{D07D5753-FDB3-EF42-B08F-D157BA9624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5500" y="2113216"/>
            <a:ext cx="4066390" cy="3300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214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160031E1-748A-3D82-7EC7-ED5B254EAD2D}"/>
              </a:ext>
            </a:extLst>
          </p:cNvPr>
          <p:cNvSpPr txBox="1"/>
          <p:nvPr/>
        </p:nvSpPr>
        <p:spPr>
          <a:xfrm>
            <a:off x="787403" y="771525"/>
            <a:ext cx="5870572" cy="523220"/>
          </a:xfrm>
          <a:prstGeom prst="rect">
            <a:avLst/>
          </a:prstGeom>
          <a:noFill/>
        </p:spPr>
        <p:txBody>
          <a:bodyPr wrap="square" rtlCol="0">
            <a:spAutoFit/>
          </a:bodyPr>
          <a:lstStyle/>
          <a:p>
            <a:r>
              <a:rPr lang="it-IT"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 Dr. Who, 1963-</a:t>
            </a:r>
            <a:endParaRPr lang="it-IT" b="1" dirty="0">
              <a:solidFill>
                <a:schemeClr val="accent1"/>
              </a:solidFill>
            </a:endParaRPr>
          </a:p>
        </p:txBody>
      </p:sp>
      <p:pic>
        <p:nvPicPr>
          <p:cNvPr id="1026" name="Picture 2" descr="Doctor Who: le novità della nuova stagione, dal cast alla trama all'uscita">
            <a:extLst>
              <a:ext uri="{FF2B5EF4-FFF2-40B4-BE49-F238E27FC236}">
                <a16:creationId xmlns:a16="http://schemas.microsoft.com/office/drawing/2014/main" id="{0DEA070C-4AF9-31AD-3D84-3B9FFF0F8C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3721" y="651430"/>
            <a:ext cx="4959948" cy="277757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A03B00B4-BC60-5B6A-FEFB-87EE083BE4ED}"/>
              </a:ext>
            </a:extLst>
          </p:cNvPr>
          <p:cNvSpPr txBox="1"/>
          <p:nvPr/>
        </p:nvSpPr>
        <p:spPr>
          <a:xfrm>
            <a:off x="362552" y="1331364"/>
            <a:ext cx="6001671" cy="5447645"/>
          </a:xfrm>
          <a:prstGeom prst="rect">
            <a:avLst/>
          </a:prstGeom>
          <a:noFill/>
        </p:spPr>
        <p:txBody>
          <a:bodyPr wrap="square">
            <a:spAutoFit/>
          </a:bodyPr>
          <a:lstStyle/>
          <a:p>
            <a:pPr algn="just"/>
            <a:r>
              <a:rPr lang="en-US" sz="2000" b="1" dirty="0">
                <a:solidFill>
                  <a:srgbClr val="0070C0"/>
                </a:solidFill>
                <a:latin typeface="Calibri" panose="020F0502020204030204" pitchFamily="34" charset="0"/>
                <a:ea typeface="Calibri" panose="020F0502020204030204" pitchFamily="34" charset="0"/>
                <a:cs typeface="Calibri" panose="020F0502020204030204" pitchFamily="34" charset="0"/>
                <a:hlinkClick r:id="rId3"/>
              </a:rPr>
              <a:t>https://archive.org/details/tvtunes_185</a:t>
            </a:r>
            <a:r>
              <a:rPr lang="en-US" sz="20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p>
          <a:p>
            <a:pPr algn="just"/>
            <a:endParaRPr lang="en-US" sz="20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algn="just"/>
            <a:r>
              <a:rPr lang="en-US" sz="2400" b="1" dirty="0">
                <a:solidFill>
                  <a:srgbClr val="0070C0"/>
                </a:solidFill>
                <a:latin typeface="Calibri" panose="020F0502020204030204" pitchFamily="34" charset="0"/>
                <a:ea typeface="Calibri" panose="020F0502020204030204" pitchFamily="34" charset="0"/>
                <a:cs typeface="Calibri" panose="020F0502020204030204" pitchFamily="34" charset="0"/>
              </a:rPr>
              <a:t>Dr. Who  is a Time Lord, a time-traveling alien with human features who simply calls himself The Doctor. The Doctor explores the universe aboard the TARDIS, a sentient machine capable of traveling through space and time through the so-called time vortex.</a:t>
            </a:r>
          </a:p>
          <a:p>
            <a:pPr algn="just"/>
            <a:endParaRPr lang="en-US" sz="24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algn="just"/>
            <a:r>
              <a:rPr lang="en-US" sz="2400" b="1" dirty="0">
                <a:solidFill>
                  <a:srgbClr val="0070C0"/>
                </a:solidFill>
                <a:latin typeface="Calibri" panose="020F0502020204030204" pitchFamily="34" charset="0"/>
                <a:ea typeface="Calibri" panose="020F0502020204030204" pitchFamily="34" charset="0"/>
                <a:cs typeface="Calibri" panose="020F0502020204030204" pitchFamily="34" charset="0"/>
              </a:rPr>
              <a:t>Over the years the Doctor can "regenerate": a faculty of the Time Lords thanks to which he can continue to live in a new body, different from the previous one, but which also involves a change in personality.</a:t>
            </a:r>
          </a:p>
          <a:p>
            <a:pPr algn="just"/>
            <a:endParaRPr lang="it-IT" sz="20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pic>
        <p:nvPicPr>
          <p:cNvPr id="2052" name="Picture 4" descr="There's a new episode of Tales of the Tardis premiering before the finale.  : r/gallifrey">
            <a:extLst>
              <a:ext uri="{FF2B5EF4-FFF2-40B4-BE49-F238E27FC236}">
                <a16:creationId xmlns:a16="http://schemas.microsoft.com/office/drawing/2014/main" id="{DA4734D5-C8D1-FC79-64A2-CCEAC278C5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2604" y="3909673"/>
            <a:ext cx="4087818" cy="2289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000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a 4">
            <a:extLst>
              <a:ext uri="{FF2B5EF4-FFF2-40B4-BE49-F238E27FC236}">
                <a16:creationId xmlns:a16="http://schemas.microsoft.com/office/drawing/2014/main" id="{17CEB867-F5ED-4E0A-82A6-2019DFE9B170}"/>
              </a:ext>
            </a:extLst>
          </p:cNvPr>
          <p:cNvGraphicFramePr/>
          <p:nvPr>
            <p:extLst>
              <p:ext uri="{D42A27DB-BD31-4B8C-83A1-F6EECF244321}">
                <p14:modId xmlns:p14="http://schemas.microsoft.com/office/powerpoint/2010/main" val="2526169849"/>
              </p:ext>
            </p:extLst>
          </p:nvPr>
        </p:nvGraphicFramePr>
        <p:xfrm>
          <a:off x="1084878" y="338177"/>
          <a:ext cx="9880729" cy="5953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ottotitolo 2">
            <a:extLst>
              <a:ext uri="{FF2B5EF4-FFF2-40B4-BE49-F238E27FC236}">
                <a16:creationId xmlns:a16="http://schemas.microsoft.com/office/drawing/2014/main" id="{3A579501-9941-25F8-583D-A0237F9E1032}"/>
              </a:ext>
            </a:extLst>
          </p:cNvPr>
          <p:cNvSpPr>
            <a:spLocks noGrp="1"/>
          </p:cNvSpPr>
          <p:nvPr>
            <p:ph type="subTitle" idx="1"/>
          </p:nvPr>
        </p:nvSpPr>
        <p:spPr>
          <a:xfrm>
            <a:off x="1226391" y="1143000"/>
            <a:ext cx="9739216" cy="2171700"/>
          </a:xfrm>
        </p:spPr>
        <p:txBody>
          <a:bodyPr>
            <a:normAutofit/>
          </a:bodyPr>
          <a:lstStyle/>
          <a:p>
            <a:pPr>
              <a:spcBef>
                <a:spcPct val="0"/>
              </a:spcBef>
            </a:pPr>
            <a:r>
              <a:rPr lang="it-IT" sz="4000" b="1" cap="none" dirty="0">
                <a:solidFill>
                  <a:srgbClr val="EBEBEB"/>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88000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6E57C5E-1A65-72BD-78DE-866D5A13B9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2655" y="661200"/>
            <a:ext cx="4003035" cy="2251708"/>
          </a:xfrm>
          <a:prstGeom prst="rect">
            <a:avLst/>
          </a:prstGeom>
        </p:spPr>
      </p:pic>
      <p:sp>
        <p:nvSpPr>
          <p:cNvPr id="6" name="CasellaDiTesto 5">
            <a:extLst>
              <a:ext uri="{FF2B5EF4-FFF2-40B4-BE49-F238E27FC236}">
                <a16:creationId xmlns:a16="http://schemas.microsoft.com/office/drawing/2014/main" id="{160031E1-748A-3D82-7EC7-ED5B254EAD2D}"/>
              </a:ext>
            </a:extLst>
          </p:cNvPr>
          <p:cNvSpPr txBox="1"/>
          <p:nvPr/>
        </p:nvSpPr>
        <p:spPr>
          <a:xfrm>
            <a:off x="795889" y="399590"/>
            <a:ext cx="5870572" cy="523220"/>
          </a:xfrm>
          <a:prstGeom prst="rect">
            <a:avLst/>
          </a:prstGeom>
          <a:noFill/>
        </p:spPr>
        <p:txBody>
          <a:bodyPr wrap="square" rtlCol="0">
            <a:spAutoFit/>
          </a:bodyPr>
          <a:lstStyle/>
          <a:p>
            <a:r>
              <a:rPr lang="it-IT"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	Star Trek, 1966-</a:t>
            </a:r>
            <a:endParaRPr lang="it-IT" b="1" dirty="0">
              <a:solidFill>
                <a:schemeClr val="accent1"/>
              </a:solidFill>
            </a:endParaRPr>
          </a:p>
        </p:txBody>
      </p:sp>
      <p:pic>
        <p:nvPicPr>
          <p:cNvPr id="3076" name="Picture 4" descr="Star Trek: The Next Generation - CorriereNerd.it">
            <a:extLst>
              <a:ext uri="{FF2B5EF4-FFF2-40B4-BE49-F238E27FC236}">
                <a16:creationId xmlns:a16="http://schemas.microsoft.com/office/drawing/2014/main" id="{863A4CAA-387F-0EC1-1362-D924F3B48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3665" y="3181218"/>
            <a:ext cx="2332479" cy="3331012"/>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8E7B24CA-7AA1-80D4-D2C3-B85B87C3C0B6}"/>
              </a:ext>
            </a:extLst>
          </p:cNvPr>
          <p:cNvSpPr txBox="1"/>
          <p:nvPr/>
        </p:nvSpPr>
        <p:spPr>
          <a:xfrm>
            <a:off x="681651" y="879919"/>
            <a:ext cx="6099048" cy="5539978"/>
          </a:xfrm>
          <a:prstGeom prst="rect">
            <a:avLst/>
          </a:prstGeom>
          <a:noFill/>
        </p:spPr>
        <p:txBody>
          <a:bodyPr wrap="square">
            <a:spAutoFit/>
          </a:bodyPr>
          <a:lstStyle/>
          <a:p>
            <a:r>
              <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hlinkClick r:id="rId4"/>
              </a:rPr>
              <a:t>https://www.youtube.com/watch?v=EWSp5ijOOfk</a:t>
            </a:r>
            <a:r>
              <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p>
          <a:p>
            <a:endPar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rPr>
              <a:t>Set in a remote future, Star Trek tells the adventures of the crew of the USS Enterprises spaceship heading to the exploration of new worlds, in search of other forms of life and civilization.</a:t>
            </a:r>
            <a:br>
              <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rPr>
            </a:br>
            <a:endPar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rPr>
              <a:t>The Enterprise belongs  to a Federation of United Planets that brings together peoples from different star systems under a single government.</a:t>
            </a:r>
          </a:p>
          <a:p>
            <a:endPar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rPr>
              <a:t>The captain of the Enterprise is James T. Kirk, assisted by the science officer Spock, an alien from the planet Vulcan and by the medical officer, Dr. Leonard McCoy known as "Bones</a:t>
            </a:r>
            <a:r>
              <a:rPr lang="en-US" sz="2400" b="1" dirty="0">
                <a:solidFill>
                  <a:srgbClr val="0070C0"/>
                </a:solidFill>
                <a:latin typeface="Calibri" panose="020F0502020204030204" pitchFamily="34" charset="0"/>
                <a:ea typeface="Calibri" panose="020F0502020204030204" pitchFamily="34" charset="0"/>
                <a:cs typeface="Calibri" panose="020F0502020204030204" pitchFamily="34" charset="0"/>
              </a:rPr>
              <a:t>”.</a:t>
            </a:r>
            <a:endParaRPr lang="it-IT" sz="24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8212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BDBD2C0-3FCC-7D4F-4238-CA83164E0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4345" y="3039418"/>
            <a:ext cx="4022217" cy="3353989"/>
          </a:xfrm>
          <a:prstGeom prst="rect">
            <a:avLst/>
          </a:prstGeom>
        </p:spPr>
      </p:pic>
      <p:sp>
        <p:nvSpPr>
          <p:cNvPr id="6" name="CasellaDiTesto 5">
            <a:extLst>
              <a:ext uri="{FF2B5EF4-FFF2-40B4-BE49-F238E27FC236}">
                <a16:creationId xmlns:a16="http://schemas.microsoft.com/office/drawing/2014/main" id="{160031E1-748A-3D82-7EC7-ED5B254EAD2D}"/>
              </a:ext>
            </a:extLst>
          </p:cNvPr>
          <p:cNvSpPr txBox="1"/>
          <p:nvPr/>
        </p:nvSpPr>
        <p:spPr>
          <a:xfrm>
            <a:off x="787403" y="771525"/>
            <a:ext cx="5870572" cy="523220"/>
          </a:xfrm>
          <a:prstGeom prst="rect">
            <a:avLst/>
          </a:prstGeom>
          <a:noFill/>
        </p:spPr>
        <p:txBody>
          <a:bodyPr wrap="square" rtlCol="0">
            <a:spAutoFit/>
          </a:bodyPr>
          <a:lstStyle/>
          <a:p>
            <a:r>
              <a:rPr lang="it-IT"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	Space:1999, 1975-1977</a:t>
            </a:r>
            <a:endParaRPr lang="it-IT" b="1" dirty="0">
              <a:solidFill>
                <a:schemeClr val="accent1"/>
              </a:solidFill>
            </a:endParaRPr>
          </a:p>
        </p:txBody>
      </p:sp>
      <p:pic>
        <p:nvPicPr>
          <p:cNvPr id="2050" name="Picture 2" descr="Quel che resta del viaggio di Spazio: 1999 - Fumettologica">
            <a:extLst>
              <a:ext uri="{FF2B5EF4-FFF2-40B4-BE49-F238E27FC236}">
                <a16:creationId xmlns:a16="http://schemas.microsoft.com/office/drawing/2014/main" id="{206582ED-8D0F-A6DF-9BF8-8B2A950FC3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7975" y="464593"/>
            <a:ext cx="4374958" cy="2278917"/>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F9C6C854-02D9-EF40-9023-9068019A538D}"/>
              </a:ext>
            </a:extLst>
          </p:cNvPr>
          <p:cNvSpPr txBox="1"/>
          <p:nvPr/>
        </p:nvSpPr>
        <p:spPr>
          <a:xfrm>
            <a:off x="559884" y="1033135"/>
            <a:ext cx="5225220" cy="5232202"/>
          </a:xfrm>
          <a:prstGeom prst="rect">
            <a:avLst/>
          </a:prstGeom>
          <a:noFill/>
        </p:spPr>
        <p:txBody>
          <a:bodyPr wrap="square">
            <a:spAutoFit/>
          </a:bodyPr>
          <a:lstStyle/>
          <a:p>
            <a:pPr algn="just"/>
            <a:endPar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algn="just"/>
            <a:endPar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algn="just"/>
            <a:r>
              <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hlinkClick r:id="rId5"/>
              </a:rPr>
              <a:t>https://www.youtube.com/watch?v=4SpX8bVEmJo</a:t>
            </a:r>
            <a:r>
              <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p>
          <a:p>
            <a:pPr algn="just"/>
            <a:r>
              <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rPr>
              <a:t>Space 1999 narrates the odyssey of the members of a lunar colony, adrift in space following the removal of our satellite from Earth's orbit. </a:t>
            </a:r>
          </a:p>
          <a:p>
            <a:pPr algn="just"/>
            <a:endPar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algn="just"/>
            <a:r>
              <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rPr>
              <a:t>Led by Commander Koenig,  supported among others by Dr. Russell and Dr. Bergmann, then in the second </a:t>
            </a:r>
            <a:r>
              <a:rPr lang="en-US" sz="2200" b="1" dirty="0" err="1">
                <a:solidFill>
                  <a:srgbClr val="0070C0"/>
                </a:solidFill>
                <a:latin typeface="Calibri" panose="020F0502020204030204" pitchFamily="34" charset="0"/>
                <a:ea typeface="Calibri" panose="020F0502020204030204" pitchFamily="34" charset="0"/>
                <a:cs typeface="Calibri" panose="020F0502020204030204" pitchFamily="34" charset="0"/>
              </a:rPr>
              <a:t>serie</a:t>
            </a:r>
            <a:r>
              <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rPr>
              <a:t> from the alien Maya, the members of the lunar colony will try to return to Earth knowing and facing various situations.</a:t>
            </a:r>
            <a:endParaRPr lang="it-IT" sz="22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12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a 4">
            <a:extLst>
              <a:ext uri="{FF2B5EF4-FFF2-40B4-BE49-F238E27FC236}">
                <a16:creationId xmlns:a16="http://schemas.microsoft.com/office/drawing/2014/main" id="{17CEB867-F5ED-4E0A-82A6-2019DFE9B170}"/>
              </a:ext>
            </a:extLst>
          </p:cNvPr>
          <p:cNvGraphicFramePr/>
          <p:nvPr>
            <p:extLst>
              <p:ext uri="{D42A27DB-BD31-4B8C-83A1-F6EECF244321}">
                <p14:modId xmlns:p14="http://schemas.microsoft.com/office/powerpoint/2010/main" val="3307974932"/>
              </p:ext>
            </p:extLst>
          </p:nvPr>
        </p:nvGraphicFramePr>
        <p:xfrm>
          <a:off x="1226391" y="338177"/>
          <a:ext cx="9880729" cy="59530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ottotitolo 2">
            <a:extLst>
              <a:ext uri="{FF2B5EF4-FFF2-40B4-BE49-F238E27FC236}">
                <a16:creationId xmlns:a16="http://schemas.microsoft.com/office/drawing/2014/main" id="{3A579501-9941-25F8-583D-A0237F9E1032}"/>
              </a:ext>
            </a:extLst>
          </p:cNvPr>
          <p:cNvSpPr>
            <a:spLocks noGrp="1"/>
          </p:cNvSpPr>
          <p:nvPr>
            <p:ph type="subTitle" idx="1"/>
          </p:nvPr>
        </p:nvSpPr>
        <p:spPr>
          <a:xfrm>
            <a:off x="1226391" y="1143000"/>
            <a:ext cx="9739216" cy="2171700"/>
          </a:xfrm>
        </p:spPr>
        <p:txBody>
          <a:bodyPr>
            <a:normAutofit/>
          </a:bodyPr>
          <a:lstStyle/>
          <a:p>
            <a:pPr>
              <a:spcBef>
                <a:spcPct val="0"/>
              </a:spcBef>
            </a:pPr>
            <a:r>
              <a:rPr lang="it-IT" sz="4000" b="1" cap="none" dirty="0">
                <a:solidFill>
                  <a:srgbClr val="EBEBEB"/>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774854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a 4">
            <a:extLst>
              <a:ext uri="{FF2B5EF4-FFF2-40B4-BE49-F238E27FC236}">
                <a16:creationId xmlns:a16="http://schemas.microsoft.com/office/drawing/2014/main" id="{17CEB867-F5ED-4E0A-82A6-2019DFE9B170}"/>
              </a:ext>
            </a:extLst>
          </p:cNvPr>
          <p:cNvGraphicFramePr/>
          <p:nvPr>
            <p:extLst>
              <p:ext uri="{D42A27DB-BD31-4B8C-83A1-F6EECF244321}">
                <p14:modId xmlns:p14="http://schemas.microsoft.com/office/powerpoint/2010/main" val="2959318996"/>
              </p:ext>
            </p:extLst>
          </p:nvPr>
        </p:nvGraphicFramePr>
        <p:xfrm>
          <a:off x="1226391" y="338177"/>
          <a:ext cx="9880729" cy="59530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ottotitolo 2">
            <a:extLst>
              <a:ext uri="{FF2B5EF4-FFF2-40B4-BE49-F238E27FC236}">
                <a16:creationId xmlns:a16="http://schemas.microsoft.com/office/drawing/2014/main" id="{3A579501-9941-25F8-583D-A0237F9E1032}"/>
              </a:ext>
            </a:extLst>
          </p:cNvPr>
          <p:cNvSpPr>
            <a:spLocks noGrp="1"/>
          </p:cNvSpPr>
          <p:nvPr>
            <p:ph type="subTitle" idx="1"/>
          </p:nvPr>
        </p:nvSpPr>
        <p:spPr>
          <a:xfrm>
            <a:off x="1226391" y="1143000"/>
            <a:ext cx="9739216" cy="2171700"/>
          </a:xfrm>
        </p:spPr>
        <p:txBody>
          <a:bodyPr>
            <a:normAutofit/>
          </a:bodyPr>
          <a:lstStyle/>
          <a:p>
            <a:pPr>
              <a:spcBef>
                <a:spcPct val="0"/>
              </a:spcBef>
            </a:pPr>
            <a:r>
              <a:rPr lang="it-IT" sz="4000" b="1" cap="none" dirty="0">
                <a:solidFill>
                  <a:srgbClr val="EBEBEB"/>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133717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a 4">
            <a:extLst>
              <a:ext uri="{FF2B5EF4-FFF2-40B4-BE49-F238E27FC236}">
                <a16:creationId xmlns:a16="http://schemas.microsoft.com/office/drawing/2014/main" id="{17CEB867-F5ED-4E0A-82A6-2019DFE9B170}"/>
              </a:ext>
            </a:extLst>
          </p:cNvPr>
          <p:cNvGraphicFramePr/>
          <p:nvPr>
            <p:extLst>
              <p:ext uri="{D42A27DB-BD31-4B8C-83A1-F6EECF244321}">
                <p14:modId xmlns:p14="http://schemas.microsoft.com/office/powerpoint/2010/main" val="480524445"/>
              </p:ext>
            </p:extLst>
          </p:nvPr>
        </p:nvGraphicFramePr>
        <p:xfrm>
          <a:off x="918972" y="-25361"/>
          <a:ext cx="7786116" cy="6766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ottotitolo 2">
            <a:extLst>
              <a:ext uri="{FF2B5EF4-FFF2-40B4-BE49-F238E27FC236}">
                <a16:creationId xmlns:a16="http://schemas.microsoft.com/office/drawing/2014/main" id="{3A579501-9941-25F8-583D-A0237F9E1032}"/>
              </a:ext>
            </a:extLst>
          </p:cNvPr>
          <p:cNvSpPr>
            <a:spLocks noGrp="1"/>
          </p:cNvSpPr>
          <p:nvPr>
            <p:ph type="subTitle" idx="1"/>
          </p:nvPr>
        </p:nvSpPr>
        <p:spPr>
          <a:xfrm>
            <a:off x="1226391" y="1143000"/>
            <a:ext cx="9739216" cy="2171700"/>
          </a:xfrm>
        </p:spPr>
        <p:txBody>
          <a:bodyPr>
            <a:normAutofit/>
          </a:bodyPr>
          <a:lstStyle/>
          <a:p>
            <a:pPr>
              <a:spcBef>
                <a:spcPct val="0"/>
              </a:spcBef>
            </a:pPr>
            <a:r>
              <a:rPr lang="it-IT" sz="4000" b="1" cap="none" dirty="0">
                <a:solidFill>
                  <a:srgbClr val="EBEBEB"/>
                </a:solidFill>
                <a:latin typeface="Calibri" panose="020F0502020204030204" pitchFamily="34" charset="0"/>
                <a:ea typeface="Calibri" panose="020F0502020204030204" pitchFamily="34" charset="0"/>
                <a:cs typeface="Calibri" panose="020F0502020204030204" pitchFamily="34" charset="0"/>
              </a:rPr>
              <a:t> </a:t>
            </a:r>
          </a:p>
        </p:txBody>
      </p:sp>
      <p:pic>
        <p:nvPicPr>
          <p:cNvPr id="4" name="Immagine 3">
            <a:extLst>
              <a:ext uri="{FF2B5EF4-FFF2-40B4-BE49-F238E27FC236}">
                <a16:creationId xmlns:a16="http://schemas.microsoft.com/office/drawing/2014/main" id="{D65325D4-FA50-1428-2F7B-AFA9910871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69680" y="1905000"/>
            <a:ext cx="2905838" cy="2905838"/>
          </a:xfrm>
          <a:prstGeom prst="rect">
            <a:avLst/>
          </a:prstGeom>
        </p:spPr>
      </p:pic>
    </p:spTree>
    <p:extLst>
      <p:ext uri="{BB962C8B-B14F-4D97-AF65-F5344CB8AC3E}">
        <p14:creationId xmlns:p14="http://schemas.microsoft.com/office/powerpoint/2010/main" val="2781931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EFAF263-1E22-A698-E7AF-DEAAB90D6ADF}"/>
              </a:ext>
            </a:extLst>
          </p:cNvPr>
          <p:cNvSpPr txBox="1"/>
          <p:nvPr/>
        </p:nvSpPr>
        <p:spPr>
          <a:xfrm>
            <a:off x="689490" y="363915"/>
            <a:ext cx="7042485" cy="5816977"/>
          </a:xfrm>
          <a:prstGeom prst="rect">
            <a:avLst/>
          </a:prstGeom>
          <a:noFill/>
        </p:spPr>
        <p:txBody>
          <a:bodyPr wrap="square" rtlCol="0">
            <a:spAutoFit/>
          </a:bodyPr>
          <a:lstStyle/>
          <a:p>
            <a:pPr algn="just"/>
            <a:endParaRPr lang="it-IT" sz="2000" b="1" dirty="0">
              <a:solidFill>
                <a:schemeClr val="accent1"/>
              </a:solidFill>
              <a:effectLst/>
              <a:latin typeface="Calibri" panose="020F0502020204030204" pitchFamily="34" charset="0"/>
              <a:ea typeface="Times New Roman" panose="02020603050405020304" pitchFamily="18" charset="0"/>
            </a:endParaRPr>
          </a:p>
          <a:p>
            <a:pPr algn="just"/>
            <a:r>
              <a:rPr lang="it-IT" sz="2200" b="1" dirty="0" err="1">
                <a:solidFill>
                  <a:schemeClr val="accent1"/>
                </a:solidFill>
                <a:effectLst/>
                <a:latin typeface="Calibri" panose="020F0502020204030204" pitchFamily="34" charset="0"/>
                <a:ea typeface="Times New Roman" panose="02020603050405020304" pitchFamily="18" charset="0"/>
              </a:rPr>
              <a:t>We</a:t>
            </a:r>
            <a:r>
              <a:rPr lang="it-IT" sz="2200" b="1" dirty="0">
                <a:solidFill>
                  <a:schemeClr val="accent1"/>
                </a:solidFill>
                <a:effectLst/>
                <a:latin typeface="Calibri" panose="020F0502020204030204" pitchFamily="34" charset="0"/>
                <a:ea typeface="Times New Roman" panose="02020603050405020304" pitchFamily="18" charset="0"/>
              </a:rPr>
              <a:t> </a:t>
            </a:r>
            <a:r>
              <a:rPr lang="it-IT" sz="2200" b="1" dirty="0" err="1">
                <a:solidFill>
                  <a:schemeClr val="accent1"/>
                </a:solidFill>
                <a:effectLst/>
                <a:latin typeface="Calibri" panose="020F0502020204030204" pitchFamily="34" charset="0"/>
                <a:ea typeface="Times New Roman" panose="02020603050405020304" pitchFamily="18" charset="0"/>
              </a:rPr>
              <a:t>begin</a:t>
            </a:r>
            <a:r>
              <a:rPr lang="it-IT" sz="2200" b="1" dirty="0">
                <a:solidFill>
                  <a:schemeClr val="accent1"/>
                </a:solidFill>
                <a:effectLst/>
                <a:latin typeface="Calibri" panose="020F0502020204030204" pitchFamily="34" charset="0"/>
                <a:ea typeface="Times New Roman" panose="02020603050405020304" pitchFamily="18" charset="0"/>
              </a:rPr>
              <a:t> with Lucian of Samosata to investigate “The </a:t>
            </a:r>
            <a:r>
              <a:rPr lang="it-IT" sz="2200" b="1" dirty="0" err="1">
                <a:solidFill>
                  <a:schemeClr val="accent1"/>
                </a:solidFill>
                <a:effectLst/>
                <a:latin typeface="Calibri" panose="020F0502020204030204" pitchFamily="34" charset="0"/>
                <a:ea typeface="Times New Roman" panose="02020603050405020304" pitchFamily="18" charset="0"/>
              </a:rPr>
              <a:t>Journey</a:t>
            </a:r>
            <a:r>
              <a:rPr lang="it-IT" sz="2200" b="1" dirty="0">
                <a:solidFill>
                  <a:schemeClr val="accent1"/>
                </a:solidFill>
                <a:effectLst/>
                <a:latin typeface="Calibri" panose="020F0502020204030204" pitchFamily="34" charset="0"/>
                <a:ea typeface="Times New Roman" panose="02020603050405020304" pitchFamily="18" charset="0"/>
              </a:rPr>
              <a:t>” </a:t>
            </a:r>
            <a:r>
              <a:rPr lang="it-IT" sz="2200" b="1" dirty="0" err="1">
                <a:solidFill>
                  <a:schemeClr val="accent1"/>
                </a:solidFill>
                <a:effectLst/>
                <a:latin typeface="Calibri" panose="020F0502020204030204" pitchFamily="34" charset="0"/>
                <a:ea typeface="Times New Roman" panose="02020603050405020304" pitchFamily="18" charset="0"/>
              </a:rPr>
              <a:t>as</a:t>
            </a:r>
            <a:r>
              <a:rPr lang="it-IT" sz="2200" b="1" dirty="0">
                <a:solidFill>
                  <a:schemeClr val="accent1"/>
                </a:solidFill>
                <a:effectLst/>
                <a:latin typeface="Calibri" panose="020F0502020204030204" pitchFamily="34" charset="0"/>
                <a:ea typeface="Times New Roman" panose="02020603050405020304" pitchFamily="18" charset="0"/>
              </a:rPr>
              <a:t> an </a:t>
            </a:r>
            <a:r>
              <a:rPr lang="it-IT" sz="2200" b="1" dirty="0" err="1">
                <a:solidFill>
                  <a:schemeClr val="accent1"/>
                </a:solidFill>
                <a:effectLst/>
                <a:latin typeface="Calibri" panose="020F0502020204030204" pitchFamily="34" charset="0"/>
                <a:ea typeface="Times New Roman" panose="02020603050405020304" pitchFamily="18" charset="0"/>
              </a:rPr>
              <a:t>essential</a:t>
            </a:r>
            <a:r>
              <a:rPr lang="it-IT" sz="2200" b="1" dirty="0">
                <a:solidFill>
                  <a:schemeClr val="accent1"/>
                </a:solidFill>
                <a:effectLst/>
                <a:latin typeface="Calibri" panose="020F0502020204030204" pitchFamily="34" charset="0"/>
                <a:ea typeface="Times New Roman" panose="02020603050405020304" pitchFamily="18" charset="0"/>
              </a:rPr>
              <a:t> </a:t>
            </a:r>
            <a:r>
              <a:rPr lang="it-IT" sz="2200" b="1" dirty="0" err="1">
                <a:solidFill>
                  <a:schemeClr val="accent1"/>
                </a:solidFill>
                <a:effectLst/>
                <a:latin typeface="Calibri" panose="020F0502020204030204" pitchFamily="34" charset="0"/>
                <a:ea typeface="Times New Roman" panose="02020603050405020304" pitchFamily="18" charset="0"/>
              </a:rPr>
              <a:t>dimension</a:t>
            </a:r>
            <a:r>
              <a:rPr lang="it-IT" sz="2200" b="1" dirty="0">
                <a:solidFill>
                  <a:schemeClr val="accent1"/>
                </a:solidFill>
                <a:effectLst/>
                <a:latin typeface="Calibri" panose="020F0502020204030204" pitchFamily="34" charset="0"/>
                <a:ea typeface="Times New Roman" panose="02020603050405020304" pitchFamily="18" charset="0"/>
              </a:rPr>
              <a:t> of </a:t>
            </a:r>
            <a:r>
              <a:rPr lang="it-IT" sz="2200" b="1" dirty="0" err="1">
                <a:solidFill>
                  <a:schemeClr val="accent1"/>
                </a:solidFill>
                <a:effectLst/>
                <a:latin typeface="Calibri" panose="020F0502020204030204" pitchFamily="34" charset="0"/>
                <a:ea typeface="Times New Roman" panose="02020603050405020304" pitchFamily="18" charset="0"/>
              </a:rPr>
              <a:t>every</a:t>
            </a:r>
            <a:r>
              <a:rPr lang="it-IT" sz="2200" b="1" dirty="0">
                <a:solidFill>
                  <a:schemeClr val="accent1"/>
                </a:solidFill>
                <a:effectLst/>
                <a:latin typeface="Calibri" panose="020F0502020204030204" pitchFamily="34" charset="0"/>
                <a:ea typeface="Times New Roman" panose="02020603050405020304" pitchFamily="18" charset="0"/>
              </a:rPr>
              <a:t> Science Fiction stories.</a:t>
            </a:r>
            <a:endParaRPr lang="it-IT" sz="2200" b="1" dirty="0">
              <a:solidFill>
                <a:schemeClr val="accent1"/>
              </a:solidFill>
              <a:effectLst/>
              <a:latin typeface="Times New Roman" panose="02020603050405020304" pitchFamily="18" charset="0"/>
              <a:ea typeface="Times New Roman" panose="02020603050405020304" pitchFamily="18" charset="0"/>
            </a:endParaRPr>
          </a:p>
          <a:p>
            <a:pPr algn="just"/>
            <a:endParaRPr lang="it-IT" sz="2200" b="1" dirty="0">
              <a:solidFill>
                <a:schemeClr val="accent1"/>
              </a:solidFill>
              <a:effectLst/>
              <a:latin typeface="Calibri" panose="020F0502020204030204" pitchFamily="34" charset="0"/>
              <a:ea typeface="Times New Roman" panose="02020603050405020304" pitchFamily="18" charset="0"/>
            </a:endParaRPr>
          </a:p>
          <a:p>
            <a:pPr algn="just"/>
            <a:r>
              <a:rPr lang="it-IT" sz="2200" b="1" dirty="0">
                <a:solidFill>
                  <a:schemeClr val="accent1"/>
                </a:solidFill>
                <a:effectLst/>
                <a:latin typeface="Calibri" panose="020F0502020204030204" pitchFamily="34" charset="0"/>
                <a:ea typeface="Times New Roman" panose="02020603050405020304" pitchFamily="18" charset="0"/>
              </a:rPr>
              <a:t>Lucian,  </a:t>
            </a:r>
            <a:r>
              <a:rPr lang="it-IT" sz="2200" b="1" dirty="0" err="1">
                <a:solidFill>
                  <a:schemeClr val="accent1"/>
                </a:solidFill>
                <a:effectLst/>
                <a:latin typeface="Calibri" panose="020F0502020204030204" pitchFamily="34" charset="0"/>
                <a:ea typeface="Times New Roman" panose="02020603050405020304" pitchFamily="18" charset="0"/>
              </a:rPr>
              <a:t>who</a:t>
            </a:r>
            <a:r>
              <a:rPr lang="it-IT" sz="2200" b="1" dirty="0">
                <a:solidFill>
                  <a:schemeClr val="accent1"/>
                </a:solidFill>
                <a:effectLst/>
                <a:latin typeface="Calibri" panose="020F0502020204030204" pitchFamily="34" charset="0"/>
                <a:ea typeface="Times New Roman" panose="02020603050405020304" pitchFamily="18" charset="0"/>
              </a:rPr>
              <a:t> </a:t>
            </a:r>
            <a:r>
              <a:rPr lang="it-IT" sz="2200" b="1" dirty="0" err="1">
                <a:solidFill>
                  <a:schemeClr val="accent1"/>
                </a:solidFill>
                <a:effectLst/>
                <a:latin typeface="Calibri" panose="020F0502020204030204" pitchFamily="34" charset="0"/>
                <a:ea typeface="Times New Roman" panose="02020603050405020304" pitchFamily="18" charset="0"/>
              </a:rPr>
              <a:t>lived</a:t>
            </a:r>
            <a:r>
              <a:rPr lang="it-IT" sz="2200" b="1" dirty="0">
                <a:solidFill>
                  <a:schemeClr val="accent1"/>
                </a:solidFill>
                <a:effectLst/>
                <a:latin typeface="Calibri" panose="020F0502020204030204" pitchFamily="34" charset="0"/>
                <a:ea typeface="Times New Roman" panose="02020603050405020304" pitchFamily="18" charset="0"/>
              </a:rPr>
              <a:t> in </a:t>
            </a:r>
            <a:r>
              <a:rPr lang="it-IT" sz="2200" b="1" dirty="0" err="1">
                <a:solidFill>
                  <a:schemeClr val="accent1"/>
                </a:solidFill>
                <a:effectLst/>
                <a:latin typeface="Calibri" panose="020F0502020204030204" pitchFamily="34" charset="0"/>
                <a:ea typeface="Times New Roman" panose="02020603050405020304" pitchFamily="18" charset="0"/>
              </a:rPr>
              <a:t>Greece</a:t>
            </a:r>
            <a:r>
              <a:rPr lang="it-IT" sz="2200" b="1" dirty="0">
                <a:solidFill>
                  <a:schemeClr val="accent1"/>
                </a:solidFill>
                <a:effectLst/>
                <a:latin typeface="Calibri" panose="020F0502020204030204" pitchFamily="34" charset="0"/>
                <a:ea typeface="Times New Roman" panose="02020603050405020304" pitchFamily="18" charset="0"/>
              </a:rPr>
              <a:t> </a:t>
            </a:r>
            <a:r>
              <a:rPr lang="it-IT" sz="2200" b="1" dirty="0" err="1">
                <a:solidFill>
                  <a:schemeClr val="accent1"/>
                </a:solidFill>
                <a:effectLst/>
                <a:latin typeface="Calibri" panose="020F0502020204030204" pitchFamily="34" charset="0"/>
                <a:ea typeface="Times New Roman" panose="02020603050405020304" pitchFamily="18" charset="0"/>
              </a:rPr>
              <a:t>during</a:t>
            </a:r>
            <a:r>
              <a:rPr lang="it-IT" sz="2200" b="1" dirty="0">
                <a:solidFill>
                  <a:schemeClr val="accent1"/>
                </a:solidFill>
                <a:effectLst/>
                <a:latin typeface="Calibri" panose="020F0502020204030204" pitchFamily="34" charset="0"/>
                <a:ea typeface="Times New Roman" panose="02020603050405020304" pitchFamily="18" charset="0"/>
              </a:rPr>
              <a:t> the time of the </a:t>
            </a:r>
            <a:r>
              <a:rPr lang="it-IT" sz="2200" b="1" dirty="0" err="1">
                <a:solidFill>
                  <a:schemeClr val="accent1"/>
                </a:solidFill>
                <a:effectLst/>
                <a:latin typeface="Calibri" panose="020F0502020204030204" pitchFamily="34" charset="0"/>
                <a:ea typeface="Times New Roman" panose="02020603050405020304" pitchFamily="18" charset="0"/>
              </a:rPr>
              <a:t>Antonine</a:t>
            </a:r>
            <a:r>
              <a:rPr lang="it-IT" sz="2200" b="1" dirty="0">
                <a:solidFill>
                  <a:schemeClr val="accent1"/>
                </a:solidFill>
                <a:effectLst/>
                <a:latin typeface="Calibri" panose="020F0502020204030204" pitchFamily="34" charset="0"/>
                <a:ea typeface="Times New Roman" panose="02020603050405020304" pitchFamily="18" charset="0"/>
              </a:rPr>
              <a:t> </a:t>
            </a:r>
            <a:r>
              <a:rPr lang="it-IT" sz="2200" b="1" dirty="0" err="1">
                <a:solidFill>
                  <a:schemeClr val="accent1"/>
                </a:solidFill>
                <a:effectLst/>
                <a:latin typeface="Calibri" panose="020F0502020204030204" pitchFamily="34" charset="0"/>
                <a:ea typeface="Times New Roman" panose="02020603050405020304" pitchFamily="18" charset="0"/>
              </a:rPr>
              <a:t>emperors</a:t>
            </a:r>
            <a:r>
              <a:rPr lang="it-IT" sz="2200" b="1" dirty="0">
                <a:solidFill>
                  <a:schemeClr val="accent1"/>
                </a:solidFill>
                <a:effectLst/>
                <a:latin typeface="Calibri" panose="020F0502020204030204" pitchFamily="34" charset="0"/>
                <a:ea typeface="Times New Roman" panose="02020603050405020304" pitchFamily="18" charset="0"/>
              </a:rPr>
              <a:t>, (</a:t>
            </a:r>
            <a:r>
              <a:rPr lang="it-IT" sz="2200" b="1" dirty="0" err="1">
                <a:solidFill>
                  <a:schemeClr val="accent1"/>
                </a:solidFill>
                <a:effectLst/>
                <a:latin typeface="Calibri" panose="020F0502020204030204" pitchFamily="34" charset="0"/>
                <a:ea typeface="Times New Roman" panose="02020603050405020304" pitchFamily="18" charset="0"/>
              </a:rPr>
              <a:t>about</a:t>
            </a:r>
            <a:r>
              <a:rPr lang="it-IT" sz="2200" b="1" dirty="0">
                <a:solidFill>
                  <a:schemeClr val="accent1"/>
                </a:solidFill>
                <a:effectLst/>
                <a:latin typeface="Calibri" panose="020F0502020204030204" pitchFamily="34" charset="0"/>
                <a:ea typeface="Times New Roman" panose="02020603050405020304" pitchFamily="18" charset="0"/>
              </a:rPr>
              <a:t>  120-180/192 AD),  </a:t>
            </a:r>
            <a:r>
              <a:rPr lang="it-IT" sz="2200" b="1" dirty="0" err="1">
                <a:solidFill>
                  <a:schemeClr val="accent1"/>
                </a:solidFill>
                <a:effectLst/>
                <a:latin typeface="Calibri" panose="020F0502020204030204" pitchFamily="34" charset="0"/>
                <a:ea typeface="Times New Roman" panose="02020603050405020304" pitchFamily="18" charset="0"/>
              </a:rPr>
              <a:t>was</a:t>
            </a:r>
            <a:r>
              <a:rPr lang="it-IT" sz="2200" b="1" dirty="0">
                <a:solidFill>
                  <a:schemeClr val="accent1"/>
                </a:solidFill>
                <a:effectLst/>
                <a:latin typeface="Calibri" panose="020F0502020204030204" pitchFamily="34" charset="0"/>
                <a:ea typeface="Times New Roman" panose="02020603050405020304" pitchFamily="18" charset="0"/>
              </a:rPr>
              <a:t> a writer, </a:t>
            </a:r>
            <a:r>
              <a:rPr lang="it-IT" sz="2200" b="1" dirty="0" err="1">
                <a:solidFill>
                  <a:schemeClr val="accent1"/>
                </a:solidFill>
                <a:effectLst/>
                <a:latin typeface="Calibri" panose="020F0502020204030204" pitchFamily="34" charset="0"/>
                <a:ea typeface="Times New Roman" panose="02020603050405020304" pitchFamily="18" charset="0"/>
              </a:rPr>
              <a:t>rhetorician</a:t>
            </a:r>
            <a:r>
              <a:rPr lang="it-IT" sz="2200" b="1" dirty="0">
                <a:solidFill>
                  <a:schemeClr val="accent1"/>
                </a:solidFill>
                <a:effectLst/>
                <a:latin typeface="Calibri" panose="020F0502020204030204" pitchFamily="34" charset="0"/>
                <a:ea typeface="Times New Roman" panose="02020603050405020304" pitchFamily="18" charset="0"/>
              </a:rPr>
              <a:t>, and </a:t>
            </a:r>
            <a:r>
              <a:rPr lang="it-IT" sz="2200" b="1" dirty="0" err="1">
                <a:solidFill>
                  <a:schemeClr val="accent1"/>
                </a:solidFill>
                <a:effectLst/>
                <a:latin typeface="Calibri" panose="020F0502020204030204" pitchFamily="34" charset="0"/>
                <a:ea typeface="Times New Roman" panose="02020603050405020304" pitchFamily="18" charset="0"/>
              </a:rPr>
              <a:t>philosopher</a:t>
            </a:r>
            <a:r>
              <a:rPr lang="it-IT" sz="2200" b="1" dirty="0">
                <a:solidFill>
                  <a:schemeClr val="accent1"/>
                </a:solidFill>
                <a:effectLst/>
                <a:latin typeface="Calibri" panose="020F0502020204030204" pitchFamily="34" charset="0"/>
                <a:ea typeface="Times New Roman" panose="02020603050405020304" pitchFamily="18" charset="0"/>
              </a:rPr>
              <a:t> of </a:t>
            </a:r>
            <a:r>
              <a:rPr lang="it-IT" sz="2200" b="1" dirty="0" err="1">
                <a:solidFill>
                  <a:schemeClr val="accent1"/>
                </a:solidFill>
                <a:effectLst/>
                <a:latin typeface="Calibri" panose="020F0502020204030204" pitchFamily="34" charset="0"/>
                <a:ea typeface="Times New Roman" panose="02020603050405020304" pitchFamily="18" charset="0"/>
              </a:rPr>
              <a:t>ancient</a:t>
            </a:r>
            <a:r>
              <a:rPr lang="it-IT" sz="2200" b="1" dirty="0">
                <a:solidFill>
                  <a:schemeClr val="accent1"/>
                </a:solidFill>
                <a:effectLst/>
                <a:latin typeface="Calibri" panose="020F0502020204030204" pitchFamily="34" charset="0"/>
                <a:ea typeface="Times New Roman" panose="02020603050405020304" pitchFamily="18" charset="0"/>
              </a:rPr>
              <a:t> </a:t>
            </a:r>
            <a:r>
              <a:rPr lang="it-IT" sz="2200" b="1" dirty="0" err="1">
                <a:solidFill>
                  <a:schemeClr val="accent1"/>
                </a:solidFill>
                <a:effectLst/>
                <a:latin typeface="Calibri" panose="020F0502020204030204" pitchFamily="34" charset="0"/>
                <a:ea typeface="Times New Roman" panose="02020603050405020304" pitchFamily="18" charset="0"/>
              </a:rPr>
              <a:t>Greek-speaking</a:t>
            </a:r>
            <a:r>
              <a:rPr lang="it-IT" sz="2200" b="1" dirty="0">
                <a:solidFill>
                  <a:schemeClr val="accent1"/>
                </a:solidFill>
                <a:effectLst/>
                <a:latin typeface="Calibri" panose="020F0502020204030204" pitchFamily="34" charset="0"/>
                <a:ea typeface="Times New Roman" panose="02020603050405020304" pitchFamily="18" charset="0"/>
              </a:rPr>
              <a:t> Syria. He </a:t>
            </a:r>
            <a:r>
              <a:rPr lang="it-IT" sz="2200" b="1" dirty="0" err="1">
                <a:solidFill>
                  <a:schemeClr val="accent1"/>
                </a:solidFill>
                <a:effectLst/>
                <a:latin typeface="Calibri" panose="020F0502020204030204" pitchFamily="34" charset="0"/>
                <a:ea typeface="Times New Roman" panose="02020603050405020304" pitchFamily="18" charset="0"/>
              </a:rPr>
              <a:t>is</a:t>
            </a:r>
            <a:r>
              <a:rPr lang="it-IT" sz="2200" b="1" dirty="0">
                <a:solidFill>
                  <a:schemeClr val="accent1"/>
                </a:solidFill>
                <a:effectLst/>
                <a:latin typeface="Calibri" panose="020F0502020204030204" pitchFamily="34" charset="0"/>
                <a:ea typeface="Times New Roman" panose="02020603050405020304" pitchFamily="18" charset="0"/>
              </a:rPr>
              <a:t> </a:t>
            </a:r>
            <a:r>
              <a:rPr lang="it-IT" sz="2200" b="1" dirty="0" err="1">
                <a:solidFill>
                  <a:schemeClr val="accent1"/>
                </a:solidFill>
                <a:effectLst/>
                <a:latin typeface="Calibri" panose="020F0502020204030204" pitchFamily="34" charset="0"/>
                <a:ea typeface="Times New Roman" panose="02020603050405020304" pitchFamily="18" charset="0"/>
              </a:rPr>
              <a:t>famous</a:t>
            </a:r>
            <a:r>
              <a:rPr lang="it-IT" sz="2200" b="1" dirty="0">
                <a:solidFill>
                  <a:schemeClr val="accent1"/>
                </a:solidFill>
                <a:effectLst/>
                <a:latin typeface="Calibri" panose="020F0502020204030204" pitchFamily="34" charset="0"/>
                <a:ea typeface="Times New Roman" panose="02020603050405020304" pitchFamily="18" charset="0"/>
              </a:rPr>
              <a:t> for </a:t>
            </a:r>
            <a:r>
              <a:rPr lang="it-IT" sz="2200" b="1" dirty="0" err="1">
                <a:solidFill>
                  <a:schemeClr val="accent1"/>
                </a:solidFill>
                <a:effectLst/>
                <a:latin typeface="Calibri" panose="020F0502020204030204" pitchFamily="34" charset="0"/>
                <a:ea typeface="Times New Roman" panose="02020603050405020304" pitchFamily="18" charset="0"/>
              </a:rPr>
              <a:t>his</a:t>
            </a:r>
            <a:r>
              <a:rPr lang="it-IT" sz="2200" b="1" dirty="0">
                <a:solidFill>
                  <a:schemeClr val="accent1"/>
                </a:solidFill>
                <a:effectLst/>
                <a:latin typeface="Calibri" panose="020F0502020204030204" pitchFamily="34" charset="0"/>
                <a:ea typeface="Times New Roman" panose="02020603050405020304" pitchFamily="18" charset="0"/>
              </a:rPr>
              <a:t> </a:t>
            </a:r>
            <a:r>
              <a:rPr lang="it-IT" sz="2200" b="1" dirty="0" err="1">
                <a:solidFill>
                  <a:schemeClr val="accent1"/>
                </a:solidFill>
                <a:effectLst/>
                <a:latin typeface="Calibri" panose="020F0502020204030204" pitchFamily="34" charset="0"/>
                <a:ea typeface="Times New Roman" panose="02020603050405020304" pitchFamily="18" charset="0"/>
              </a:rPr>
              <a:t>wit</a:t>
            </a:r>
            <a:r>
              <a:rPr lang="it-IT" sz="2200" b="1" dirty="0">
                <a:solidFill>
                  <a:schemeClr val="accent1"/>
                </a:solidFill>
                <a:effectLst/>
                <a:latin typeface="Calibri" panose="020F0502020204030204" pitchFamily="34" charset="0"/>
                <a:ea typeface="Times New Roman" panose="02020603050405020304" pitchFamily="18" charset="0"/>
              </a:rPr>
              <a:t> and the strong </a:t>
            </a:r>
            <a:r>
              <a:rPr lang="it-IT" sz="2200" b="1" dirty="0" err="1">
                <a:solidFill>
                  <a:schemeClr val="accent1"/>
                </a:solidFill>
                <a:effectLst/>
                <a:latin typeface="Calibri" panose="020F0502020204030204" pitchFamily="34" charset="0"/>
                <a:ea typeface="Times New Roman" panose="02020603050405020304" pitchFamily="18" charset="0"/>
              </a:rPr>
              <a:t>irreverence</a:t>
            </a:r>
            <a:r>
              <a:rPr lang="it-IT" sz="2200" b="1" dirty="0">
                <a:solidFill>
                  <a:schemeClr val="accent1"/>
                </a:solidFill>
                <a:effectLst/>
                <a:latin typeface="Calibri" panose="020F0502020204030204" pitchFamily="34" charset="0"/>
                <a:ea typeface="Times New Roman" panose="02020603050405020304" pitchFamily="18" charset="0"/>
              </a:rPr>
              <a:t> of </a:t>
            </a:r>
            <a:r>
              <a:rPr lang="it-IT" sz="2200" b="1" dirty="0" err="1">
                <a:solidFill>
                  <a:schemeClr val="accent1"/>
                </a:solidFill>
                <a:effectLst/>
                <a:latin typeface="Calibri" panose="020F0502020204030204" pitchFamily="34" charset="0"/>
                <a:ea typeface="Times New Roman" panose="02020603050405020304" pitchFamily="18" charset="0"/>
              </a:rPr>
              <a:t>his</a:t>
            </a:r>
            <a:r>
              <a:rPr lang="it-IT" sz="2200" b="1" dirty="0">
                <a:solidFill>
                  <a:schemeClr val="accent1"/>
                </a:solidFill>
                <a:effectLst/>
                <a:latin typeface="Calibri" panose="020F0502020204030204" pitchFamily="34" charset="0"/>
                <a:ea typeface="Times New Roman" panose="02020603050405020304" pitchFamily="18" charset="0"/>
              </a:rPr>
              <a:t> corrosive </a:t>
            </a:r>
            <a:r>
              <a:rPr lang="it-IT" sz="2200" b="1" dirty="0" err="1">
                <a:solidFill>
                  <a:schemeClr val="accent1"/>
                </a:solidFill>
                <a:effectLst/>
                <a:latin typeface="Calibri" panose="020F0502020204030204" pitchFamily="34" charset="0"/>
                <a:ea typeface="Times New Roman" panose="02020603050405020304" pitchFamily="18" charset="0"/>
              </a:rPr>
              <a:t>satirical</a:t>
            </a:r>
            <a:r>
              <a:rPr lang="it-IT" sz="2200" b="1" dirty="0">
                <a:solidFill>
                  <a:schemeClr val="accent1"/>
                </a:solidFill>
                <a:effectLst/>
                <a:latin typeface="Calibri" panose="020F0502020204030204" pitchFamily="34" charset="0"/>
                <a:ea typeface="Times New Roman" panose="02020603050405020304" pitchFamily="18" charset="0"/>
              </a:rPr>
              <a:t> </a:t>
            </a:r>
            <a:r>
              <a:rPr lang="it-IT" sz="2200" b="1" dirty="0" err="1">
                <a:solidFill>
                  <a:schemeClr val="accent1"/>
                </a:solidFill>
                <a:effectLst/>
                <a:latin typeface="Calibri" panose="020F0502020204030204" pitchFamily="34" charset="0"/>
                <a:ea typeface="Times New Roman" panose="02020603050405020304" pitchFamily="18" charset="0"/>
              </a:rPr>
              <a:t>writings</a:t>
            </a:r>
            <a:r>
              <a:rPr lang="it-IT" sz="2200" b="1" dirty="0">
                <a:solidFill>
                  <a:schemeClr val="accent1"/>
                </a:solidFill>
                <a:effectLst/>
                <a:latin typeface="Calibri" panose="020F0502020204030204" pitchFamily="34" charset="0"/>
                <a:ea typeface="Times New Roman" panose="02020603050405020304" pitchFamily="18" charset="0"/>
              </a:rPr>
              <a:t>, in </a:t>
            </a:r>
            <a:r>
              <a:rPr lang="it-IT" sz="2200" b="1" dirty="0" err="1">
                <a:solidFill>
                  <a:schemeClr val="accent1"/>
                </a:solidFill>
                <a:effectLst/>
                <a:latin typeface="Calibri" panose="020F0502020204030204" pitchFamily="34" charset="0"/>
                <a:ea typeface="Times New Roman" panose="02020603050405020304" pitchFamily="18" charset="0"/>
              </a:rPr>
              <a:t>which</a:t>
            </a:r>
            <a:r>
              <a:rPr lang="it-IT" sz="2200" b="1" dirty="0">
                <a:solidFill>
                  <a:schemeClr val="accent1"/>
                </a:solidFill>
                <a:effectLst/>
                <a:latin typeface="Calibri" panose="020F0502020204030204" pitchFamily="34" charset="0"/>
                <a:ea typeface="Times New Roman" panose="02020603050405020304" pitchFamily="18" charset="0"/>
              </a:rPr>
              <a:t> he </a:t>
            </a:r>
            <a:r>
              <a:rPr lang="it-IT" sz="2200" b="1" dirty="0" err="1">
                <a:solidFill>
                  <a:schemeClr val="accent1"/>
                </a:solidFill>
                <a:effectLst/>
                <a:latin typeface="Calibri" panose="020F0502020204030204" pitchFamily="34" charset="0"/>
                <a:ea typeface="Times New Roman" panose="02020603050405020304" pitchFamily="18" charset="0"/>
              </a:rPr>
              <a:t>often</a:t>
            </a:r>
            <a:r>
              <a:rPr lang="it-IT" sz="2200" b="1" dirty="0">
                <a:solidFill>
                  <a:schemeClr val="accent1"/>
                </a:solidFill>
                <a:effectLst/>
                <a:latin typeface="Calibri" panose="020F0502020204030204" pitchFamily="34" charset="0"/>
                <a:ea typeface="Times New Roman" panose="02020603050405020304" pitchFamily="18" charset="0"/>
              </a:rPr>
              <a:t> </a:t>
            </a:r>
            <a:r>
              <a:rPr lang="it-IT" sz="2200" b="1" dirty="0" err="1">
                <a:solidFill>
                  <a:schemeClr val="accent1"/>
                </a:solidFill>
                <a:effectLst/>
                <a:latin typeface="Calibri" panose="020F0502020204030204" pitchFamily="34" charset="0"/>
                <a:ea typeface="Times New Roman" panose="02020603050405020304" pitchFamily="18" charset="0"/>
              </a:rPr>
              <a:t>ridiculed</a:t>
            </a:r>
            <a:r>
              <a:rPr lang="it-IT" sz="2200" b="1" dirty="0">
                <a:solidFill>
                  <a:schemeClr val="accent1"/>
                </a:solidFill>
                <a:effectLst/>
                <a:latin typeface="Calibri" panose="020F0502020204030204" pitchFamily="34" charset="0"/>
                <a:ea typeface="Times New Roman" panose="02020603050405020304" pitchFamily="18" charset="0"/>
              </a:rPr>
              <a:t> </a:t>
            </a:r>
            <a:r>
              <a:rPr lang="it-IT" sz="2200" b="1" dirty="0" err="1">
                <a:solidFill>
                  <a:schemeClr val="accent1"/>
                </a:solidFill>
                <a:effectLst/>
                <a:latin typeface="Calibri" panose="020F0502020204030204" pitchFamily="34" charset="0"/>
                <a:ea typeface="Times New Roman" panose="02020603050405020304" pitchFamily="18" charset="0"/>
              </a:rPr>
              <a:t>superstition</a:t>
            </a:r>
            <a:r>
              <a:rPr lang="it-IT" sz="2200" b="1" dirty="0">
                <a:solidFill>
                  <a:schemeClr val="accent1"/>
                </a:solidFill>
                <a:effectLst/>
                <a:latin typeface="Calibri" panose="020F0502020204030204" pitchFamily="34" charset="0"/>
                <a:ea typeface="Times New Roman" panose="02020603050405020304" pitchFamily="18" charset="0"/>
              </a:rPr>
              <a:t>, </a:t>
            </a:r>
            <a:r>
              <a:rPr lang="it-IT" sz="2200" b="1" dirty="0" err="1">
                <a:solidFill>
                  <a:schemeClr val="accent1"/>
                </a:solidFill>
                <a:effectLst/>
                <a:latin typeface="Calibri" panose="020F0502020204030204" pitchFamily="34" charset="0"/>
                <a:ea typeface="Times New Roman" panose="02020603050405020304" pitchFamily="18" charset="0"/>
              </a:rPr>
              <a:t>religious</a:t>
            </a:r>
            <a:r>
              <a:rPr lang="it-IT" sz="2200" b="1" dirty="0">
                <a:solidFill>
                  <a:schemeClr val="accent1"/>
                </a:solidFill>
                <a:effectLst/>
                <a:latin typeface="Calibri" panose="020F0502020204030204" pitchFamily="34" charset="0"/>
                <a:ea typeface="Times New Roman" panose="02020603050405020304" pitchFamily="18" charset="0"/>
              </a:rPr>
              <a:t> practices, and </a:t>
            </a:r>
            <a:r>
              <a:rPr lang="it-IT" sz="2200" b="1" dirty="0" err="1">
                <a:solidFill>
                  <a:schemeClr val="accent1"/>
                </a:solidFill>
                <a:effectLst/>
                <a:latin typeface="Calibri" panose="020F0502020204030204" pitchFamily="34" charset="0"/>
                <a:ea typeface="Times New Roman" panose="02020603050405020304" pitchFamily="18" charset="0"/>
              </a:rPr>
              <a:t>belief</a:t>
            </a:r>
            <a:r>
              <a:rPr lang="it-IT" sz="2200" b="1" dirty="0">
                <a:solidFill>
                  <a:schemeClr val="accent1"/>
                </a:solidFill>
                <a:effectLst/>
                <a:latin typeface="Calibri" panose="020F0502020204030204" pitchFamily="34" charset="0"/>
                <a:ea typeface="Times New Roman" panose="02020603050405020304" pitchFamily="18" charset="0"/>
              </a:rPr>
              <a:t> in the </a:t>
            </a:r>
            <a:r>
              <a:rPr lang="it-IT" sz="2200" b="1" dirty="0" err="1">
                <a:solidFill>
                  <a:schemeClr val="accent1"/>
                </a:solidFill>
                <a:effectLst/>
                <a:latin typeface="Calibri" panose="020F0502020204030204" pitchFamily="34" charset="0"/>
                <a:ea typeface="Times New Roman" panose="02020603050405020304" pitchFamily="18" charset="0"/>
              </a:rPr>
              <a:t>paranormal</a:t>
            </a:r>
            <a:r>
              <a:rPr lang="it-IT" sz="2200" b="1" dirty="0">
                <a:solidFill>
                  <a:schemeClr val="accent1"/>
                </a:solidFill>
                <a:effectLst/>
                <a:latin typeface="Calibri" panose="020F0502020204030204" pitchFamily="34" charset="0"/>
                <a:ea typeface="Times New Roman" panose="02020603050405020304" pitchFamily="18" charset="0"/>
              </a:rPr>
              <a:t>. </a:t>
            </a:r>
          </a:p>
          <a:p>
            <a:pPr algn="just"/>
            <a:endParaRPr lang="it-IT" sz="2200" b="1" dirty="0">
              <a:solidFill>
                <a:schemeClr val="accent1"/>
              </a:solidFill>
              <a:effectLst/>
              <a:latin typeface="Calibri" panose="020F0502020204030204" pitchFamily="34" charset="0"/>
              <a:ea typeface="Times New Roman" panose="02020603050405020304" pitchFamily="18" charset="0"/>
            </a:endParaRPr>
          </a:p>
          <a:p>
            <a:pPr algn="just"/>
            <a:r>
              <a:rPr lang="it-IT" sz="2200" b="1" dirty="0">
                <a:solidFill>
                  <a:schemeClr val="accent1"/>
                </a:solidFill>
                <a:effectLst/>
                <a:latin typeface="Calibri" panose="020F0502020204030204" pitchFamily="34" charset="0"/>
                <a:ea typeface="Times New Roman" panose="02020603050405020304" pitchFamily="18" charset="0"/>
              </a:rPr>
              <a:t>In </a:t>
            </a:r>
            <a:r>
              <a:rPr lang="it-IT" sz="2200" b="1" dirty="0" err="1">
                <a:solidFill>
                  <a:schemeClr val="accent1"/>
                </a:solidFill>
                <a:effectLst/>
                <a:latin typeface="Calibri" panose="020F0502020204030204" pitchFamily="34" charset="0"/>
                <a:ea typeface="Times New Roman" panose="02020603050405020304" pitchFamily="18" charset="0"/>
              </a:rPr>
              <a:t>his</a:t>
            </a:r>
            <a:r>
              <a:rPr lang="it-IT" sz="2200" b="1" dirty="0">
                <a:solidFill>
                  <a:schemeClr val="accent1"/>
                </a:solidFill>
                <a:effectLst/>
                <a:latin typeface="Calibri" panose="020F0502020204030204" pitchFamily="34" charset="0"/>
                <a:ea typeface="Times New Roman" panose="02020603050405020304" pitchFamily="18" charset="0"/>
              </a:rPr>
              <a:t> </a:t>
            </a:r>
            <a:r>
              <a:rPr lang="it-IT" sz="2200" b="1" i="1" dirty="0">
                <a:solidFill>
                  <a:schemeClr val="accent1"/>
                </a:solidFill>
                <a:effectLst/>
                <a:latin typeface="Calibri" panose="020F0502020204030204" pitchFamily="34" charset="0"/>
                <a:ea typeface="Times New Roman" panose="02020603050405020304" pitchFamily="18" charset="0"/>
              </a:rPr>
              <a:t>A</a:t>
            </a:r>
            <a:r>
              <a:rPr lang="it-IT" sz="2200" b="1" dirty="0">
                <a:solidFill>
                  <a:schemeClr val="accent1"/>
                </a:solidFill>
                <a:effectLst/>
                <a:latin typeface="Calibri" panose="020F0502020204030204" pitchFamily="34" charset="0"/>
                <a:ea typeface="Times New Roman" panose="02020603050405020304" pitchFamily="18" charset="0"/>
              </a:rPr>
              <a:t> </a:t>
            </a:r>
            <a:r>
              <a:rPr lang="it-IT" sz="2200" b="1" i="1" dirty="0">
                <a:solidFill>
                  <a:schemeClr val="accent1"/>
                </a:solidFill>
                <a:effectLst/>
                <a:latin typeface="Calibri" panose="020F0502020204030204" pitchFamily="34" charset="0"/>
                <a:ea typeface="Times New Roman" panose="02020603050405020304" pitchFamily="18" charset="0"/>
              </a:rPr>
              <a:t>True Story</a:t>
            </a:r>
            <a:r>
              <a:rPr lang="it-IT" sz="2200" b="1" dirty="0">
                <a:solidFill>
                  <a:schemeClr val="accent1"/>
                </a:solidFill>
                <a:effectLst/>
                <a:latin typeface="Calibri" panose="020F0502020204030204" pitchFamily="34" charset="0"/>
                <a:ea typeface="Times New Roman" panose="02020603050405020304" pitchFamily="18" charset="0"/>
              </a:rPr>
              <a:t> he </a:t>
            </a:r>
            <a:r>
              <a:rPr lang="it-IT" sz="2200" b="1" dirty="0" err="1">
                <a:solidFill>
                  <a:schemeClr val="accent1"/>
                </a:solidFill>
                <a:effectLst/>
                <a:latin typeface="Calibri" panose="020F0502020204030204" pitchFamily="34" charset="0"/>
                <a:ea typeface="Times New Roman" panose="02020603050405020304" pitchFamily="18" charset="0"/>
              </a:rPr>
              <a:t>realizes</a:t>
            </a:r>
            <a:r>
              <a:rPr lang="it-IT" sz="2200" b="1" dirty="0">
                <a:solidFill>
                  <a:schemeClr val="accent1"/>
                </a:solidFill>
                <a:effectLst/>
                <a:latin typeface="Calibri" panose="020F0502020204030204" pitchFamily="34" charset="0"/>
                <a:ea typeface="Times New Roman" panose="02020603050405020304" pitchFamily="18" charset="0"/>
              </a:rPr>
              <a:t>  a travel story, </a:t>
            </a:r>
            <a:r>
              <a:rPr lang="it-IT" sz="2200" b="1" dirty="0" err="1">
                <a:solidFill>
                  <a:schemeClr val="accent1"/>
                </a:solidFill>
                <a:effectLst/>
                <a:latin typeface="Calibri" panose="020F0502020204030204" pitchFamily="34" charset="0"/>
                <a:ea typeface="Times New Roman" panose="02020603050405020304" pitchFamily="18" charset="0"/>
              </a:rPr>
              <a:t>involving</a:t>
            </a:r>
            <a:r>
              <a:rPr lang="it-IT" sz="2200" b="1" dirty="0">
                <a:solidFill>
                  <a:schemeClr val="accent1"/>
                </a:solidFill>
                <a:effectLst/>
                <a:latin typeface="Calibri" panose="020F0502020204030204" pitchFamily="34" charset="0"/>
                <a:ea typeface="Times New Roman" panose="02020603050405020304" pitchFamily="18" charset="0"/>
              </a:rPr>
              <a:t> </a:t>
            </a:r>
            <a:r>
              <a:rPr lang="it-IT" sz="2200" b="1" dirty="0" err="1">
                <a:solidFill>
                  <a:schemeClr val="accent1"/>
                </a:solidFill>
                <a:effectLst/>
                <a:latin typeface="Calibri" panose="020F0502020204030204" pitchFamily="34" charset="0"/>
                <a:ea typeface="Times New Roman" panose="02020603050405020304" pitchFamily="18" charset="0"/>
              </a:rPr>
              <a:t>impossible</a:t>
            </a:r>
            <a:r>
              <a:rPr lang="it-IT" sz="2200" b="1" dirty="0">
                <a:solidFill>
                  <a:schemeClr val="accent1"/>
                </a:solidFill>
                <a:effectLst/>
                <a:latin typeface="Calibri" panose="020F0502020204030204" pitchFamily="34" charset="0"/>
                <a:ea typeface="Times New Roman" panose="02020603050405020304" pitchFamily="18" charset="0"/>
              </a:rPr>
              <a:t> </a:t>
            </a:r>
            <a:r>
              <a:rPr lang="it-IT" sz="2200" b="1" dirty="0" err="1">
                <a:solidFill>
                  <a:schemeClr val="accent1"/>
                </a:solidFill>
                <a:effectLst/>
                <a:latin typeface="Calibri" panose="020F0502020204030204" pitchFamily="34" charset="0"/>
                <a:ea typeface="Times New Roman" panose="02020603050405020304" pitchFamily="18" charset="0"/>
              </a:rPr>
              <a:t>journeys</a:t>
            </a:r>
            <a:r>
              <a:rPr lang="it-IT" sz="2200" b="1" dirty="0">
                <a:solidFill>
                  <a:schemeClr val="accent1"/>
                </a:solidFill>
                <a:effectLst/>
                <a:latin typeface="Calibri" panose="020F0502020204030204" pitchFamily="34" charset="0"/>
                <a:ea typeface="Times New Roman" panose="02020603050405020304" pitchFamily="18" charset="0"/>
              </a:rPr>
              <a:t> to </a:t>
            </a:r>
            <a:r>
              <a:rPr lang="it-IT" sz="2200" b="1" dirty="0" err="1">
                <a:solidFill>
                  <a:schemeClr val="accent1"/>
                </a:solidFill>
                <a:effectLst/>
                <a:latin typeface="Calibri" panose="020F0502020204030204" pitchFamily="34" charset="0"/>
                <a:ea typeface="Times New Roman" panose="02020603050405020304" pitchFamily="18" charset="0"/>
              </a:rPr>
              <a:t>nowhere</a:t>
            </a:r>
            <a:r>
              <a:rPr lang="it-IT" sz="2200" b="1" dirty="0">
                <a:solidFill>
                  <a:schemeClr val="accent1"/>
                </a:solidFill>
                <a:effectLst/>
                <a:latin typeface="Calibri" panose="020F0502020204030204" pitchFamily="34" charset="0"/>
                <a:ea typeface="Times New Roman" panose="02020603050405020304" pitchFamily="18" charset="0"/>
              </a:rPr>
              <a:t> </a:t>
            </a:r>
            <a:r>
              <a:rPr lang="it-IT" sz="2200" b="1" dirty="0" err="1">
                <a:solidFill>
                  <a:schemeClr val="accent1"/>
                </a:solidFill>
                <a:effectLst/>
                <a:latin typeface="Calibri" panose="020F0502020204030204" pitchFamily="34" charset="0"/>
                <a:ea typeface="Times New Roman" panose="02020603050405020304" pitchFamily="18" charset="0"/>
              </a:rPr>
              <a:t>lands</a:t>
            </a:r>
            <a:r>
              <a:rPr lang="it-IT" sz="2200" b="1" dirty="0">
                <a:solidFill>
                  <a:schemeClr val="accent1"/>
                </a:solidFill>
                <a:effectLst/>
                <a:latin typeface="Calibri" panose="020F0502020204030204" pitchFamily="34" charset="0"/>
                <a:ea typeface="Times New Roman" panose="02020603050405020304" pitchFamily="18" charset="0"/>
              </a:rPr>
              <a:t> </a:t>
            </a:r>
            <a:r>
              <a:rPr lang="it-IT" sz="2200" b="1" dirty="0" err="1">
                <a:solidFill>
                  <a:schemeClr val="accent1"/>
                </a:solidFill>
                <a:effectLst/>
                <a:latin typeface="Calibri" panose="020F0502020204030204" pitchFamily="34" charset="0"/>
                <a:ea typeface="Times New Roman" panose="02020603050405020304" pitchFamily="18" charset="0"/>
              </a:rPr>
              <a:t>populated</a:t>
            </a:r>
            <a:r>
              <a:rPr lang="it-IT" sz="2200" b="1" dirty="0">
                <a:solidFill>
                  <a:schemeClr val="accent1"/>
                </a:solidFill>
                <a:effectLst/>
                <a:latin typeface="Calibri" panose="020F0502020204030204" pitchFamily="34" charset="0"/>
                <a:ea typeface="Times New Roman" panose="02020603050405020304" pitchFamily="18" charset="0"/>
              </a:rPr>
              <a:t> by strange </a:t>
            </a:r>
            <a:r>
              <a:rPr lang="it-IT" sz="2200" b="1" dirty="0" err="1">
                <a:solidFill>
                  <a:schemeClr val="accent1"/>
                </a:solidFill>
                <a:effectLst/>
                <a:latin typeface="Calibri" panose="020F0502020204030204" pitchFamily="34" charset="0"/>
                <a:ea typeface="Times New Roman" panose="02020603050405020304" pitchFamily="18" charset="0"/>
              </a:rPr>
              <a:t>creatures</a:t>
            </a:r>
            <a:r>
              <a:rPr lang="it-IT" sz="2200" b="1" dirty="0">
                <a:solidFill>
                  <a:schemeClr val="accent1"/>
                </a:solidFill>
                <a:effectLst/>
                <a:latin typeface="Calibri" panose="020F0502020204030204" pitchFamily="34" charset="0"/>
                <a:ea typeface="Times New Roman" panose="02020603050405020304" pitchFamily="18" charset="0"/>
              </a:rPr>
              <a:t>.  </a:t>
            </a:r>
            <a:r>
              <a:rPr lang="it-IT" sz="2200" b="1" dirty="0">
                <a:solidFill>
                  <a:schemeClr val="accent1"/>
                </a:solidFill>
                <a:latin typeface="Calibri" panose="020F0502020204030204" pitchFamily="34" charset="0"/>
                <a:ea typeface="Times New Roman" panose="02020603050405020304" pitchFamily="18" charset="0"/>
              </a:rPr>
              <a:t>The </a:t>
            </a:r>
            <a:r>
              <a:rPr lang="it-IT" sz="2200" b="1" dirty="0" err="1">
                <a:solidFill>
                  <a:schemeClr val="accent1"/>
                </a:solidFill>
                <a:effectLst/>
                <a:latin typeface="Calibri" panose="020F0502020204030204" pitchFamily="34" charset="0"/>
                <a:ea typeface="Times New Roman" panose="02020603050405020304" pitchFamily="18" charset="0"/>
              </a:rPr>
              <a:t>author</a:t>
            </a:r>
            <a:r>
              <a:rPr lang="it-IT" sz="2200" b="1" dirty="0">
                <a:solidFill>
                  <a:schemeClr val="accent1"/>
                </a:solidFill>
                <a:effectLst/>
                <a:latin typeface="Calibri" panose="020F0502020204030204" pitchFamily="34" charset="0"/>
                <a:ea typeface="Times New Roman" panose="02020603050405020304" pitchFamily="18" charset="0"/>
              </a:rPr>
              <a:t> </a:t>
            </a:r>
            <a:r>
              <a:rPr lang="it-IT" sz="2200" b="1" dirty="0" err="1">
                <a:solidFill>
                  <a:schemeClr val="accent1"/>
                </a:solidFill>
                <a:effectLst/>
                <a:latin typeface="Calibri" panose="020F0502020204030204" pitchFamily="34" charset="0"/>
                <a:ea typeface="Times New Roman" panose="02020603050405020304" pitchFamily="18" charset="0"/>
              </a:rPr>
              <a:t>mocks</a:t>
            </a:r>
            <a:r>
              <a:rPr lang="it-IT" sz="2200" b="1" dirty="0">
                <a:solidFill>
                  <a:schemeClr val="accent1"/>
                </a:solidFill>
                <a:effectLst/>
                <a:latin typeface="Calibri" panose="020F0502020204030204" pitchFamily="34" charset="0"/>
                <a:ea typeface="Times New Roman" panose="02020603050405020304" pitchFamily="18" charset="0"/>
              </a:rPr>
              <a:t> </a:t>
            </a:r>
            <a:r>
              <a:rPr lang="it-IT" sz="2200" b="1" dirty="0" err="1">
                <a:solidFill>
                  <a:schemeClr val="accent1"/>
                </a:solidFill>
                <a:effectLst/>
                <a:latin typeface="Calibri" panose="020F0502020204030204" pitchFamily="34" charset="0"/>
                <a:ea typeface="Times New Roman" panose="02020603050405020304" pitchFamily="18" charset="0"/>
              </a:rPr>
              <a:t>all</a:t>
            </a:r>
            <a:r>
              <a:rPr lang="it-IT" sz="2200" b="1" dirty="0">
                <a:solidFill>
                  <a:schemeClr val="accent1"/>
                </a:solidFill>
                <a:effectLst/>
                <a:latin typeface="Calibri" panose="020F0502020204030204" pitchFamily="34" charset="0"/>
                <a:ea typeface="Times New Roman" panose="02020603050405020304" pitchFamily="18" charset="0"/>
              </a:rPr>
              <a:t> </a:t>
            </a:r>
            <a:r>
              <a:rPr lang="it-IT" sz="2200" b="1" dirty="0" err="1">
                <a:solidFill>
                  <a:schemeClr val="accent1"/>
                </a:solidFill>
                <a:effectLst/>
                <a:latin typeface="Calibri" panose="020F0502020204030204" pitchFamily="34" charset="0"/>
                <a:ea typeface="Times New Roman" panose="02020603050405020304" pitchFamily="18" charset="0"/>
              </a:rPr>
              <a:t>ancient</a:t>
            </a:r>
            <a:r>
              <a:rPr lang="it-IT" sz="2200" b="1" dirty="0">
                <a:solidFill>
                  <a:schemeClr val="accent1"/>
                </a:solidFill>
                <a:effectLst/>
                <a:latin typeface="Calibri" panose="020F0502020204030204" pitchFamily="34" charset="0"/>
                <a:ea typeface="Times New Roman" panose="02020603050405020304" pitchFamily="18" charset="0"/>
              </a:rPr>
              <a:t> </a:t>
            </a:r>
            <a:r>
              <a:rPr lang="it-IT" sz="2200" b="1" dirty="0" err="1">
                <a:solidFill>
                  <a:schemeClr val="accent1"/>
                </a:solidFill>
                <a:effectLst/>
                <a:latin typeface="Calibri" panose="020F0502020204030204" pitchFamily="34" charset="0"/>
                <a:ea typeface="Times New Roman" panose="02020603050405020304" pitchFamily="18" charset="0"/>
              </a:rPr>
              <a:t>beliefs</a:t>
            </a:r>
            <a:r>
              <a:rPr lang="it-IT" sz="2200" b="1" dirty="0">
                <a:solidFill>
                  <a:schemeClr val="accent1"/>
                </a:solidFill>
                <a:effectLst/>
                <a:latin typeface="Calibri" panose="020F0502020204030204" pitchFamily="34" charset="0"/>
                <a:ea typeface="Times New Roman" panose="02020603050405020304" pitchFamily="18" charset="0"/>
              </a:rPr>
              <a:t> with the tools of </a:t>
            </a:r>
            <a:r>
              <a:rPr lang="it-IT" sz="2200" b="1" dirty="0" err="1">
                <a:solidFill>
                  <a:schemeClr val="accent1"/>
                </a:solidFill>
                <a:effectLst/>
                <a:latin typeface="Calibri" panose="020F0502020204030204" pitchFamily="34" charset="0"/>
                <a:ea typeface="Times New Roman" panose="02020603050405020304" pitchFamily="18" charset="0"/>
              </a:rPr>
              <a:t>paradox</a:t>
            </a:r>
            <a:r>
              <a:rPr lang="it-IT" sz="2200" b="1" dirty="0">
                <a:solidFill>
                  <a:schemeClr val="accent1"/>
                </a:solidFill>
                <a:effectLst/>
                <a:latin typeface="Calibri" panose="020F0502020204030204" pitchFamily="34" charset="0"/>
                <a:ea typeface="Times New Roman" panose="02020603050405020304" pitchFamily="18" charset="0"/>
              </a:rPr>
              <a:t> and </a:t>
            </a:r>
            <a:r>
              <a:rPr lang="it-IT" sz="2200" b="1" dirty="0" err="1">
                <a:solidFill>
                  <a:schemeClr val="accent1"/>
                </a:solidFill>
                <a:effectLst/>
                <a:latin typeface="Calibri" panose="020F0502020204030204" pitchFamily="34" charset="0"/>
                <a:ea typeface="Times New Roman" panose="02020603050405020304" pitchFamily="18" charset="0"/>
              </a:rPr>
              <a:t>exaggeration</a:t>
            </a:r>
            <a:r>
              <a:rPr lang="it-IT" sz="2000" b="1" dirty="0">
                <a:solidFill>
                  <a:schemeClr val="accent1"/>
                </a:solidFill>
                <a:effectLst/>
                <a:latin typeface="Calibri" panose="020F0502020204030204" pitchFamily="34" charset="0"/>
                <a:ea typeface="Times New Roman" panose="02020603050405020304" pitchFamily="18" charset="0"/>
              </a:rPr>
              <a:t>.</a:t>
            </a:r>
            <a:endParaRPr lang="it-IT" sz="2000" b="1" dirty="0">
              <a:solidFill>
                <a:schemeClr val="accent1"/>
              </a:solidFill>
              <a:effectLst/>
              <a:latin typeface="Times New Roman" panose="02020603050405020304" pitchFamily="18" charset="0"/>
              <a:ea typeface="Times New Roman" panose="02020603050405020304" pitchFamily="18" charset="0"/>
            </a:endParaRPr>
          </a:p>
        </p:txBody>
      </p:sp>
      <p:sp>
        <p:nvSpPr>
          <p:cNvPr id="6" name="CasellaDiTesto 5">
            <a:extLst>
              <a:ext uri="{FF2B5EF4-FFF2-40B4-BE49-F238E27FC236}">
                <a16:creationId xmlns:a16="http://schemas.microsoft.com/office/drawing/2014/main" id="{D108626E-1EEF-B7DC-20C3-BBF9124E3DB0}"/>
              </a:ext>
            </a:extLst>
          </p:cNvPr>
          <p:cNvSpPr txBox="1"/>
          <p:nvPr/>
        </p:nvSpPr>
        <p:spPr>
          <a:xfrm>
            <a:off x="689490" y="197353"/>
            <a:ext cx="7758851" cy="532903"/>
          </a:xfrm>
          <a:prstGeom prst="rect">
            <a:avLst/>
          </a:prstGeom>
          <a:noFill/>
        </p:spPr>
        <p:txBody>
          <a:bodyPr wrap="square" rtlCol="0">
            <a:spAutoFit/>
          </a:bodyPr>
          <a:lstStyle/>
          <a:p>
            <a:pPr>
              <a:lnSpc>
                <a:spcPct val="107000"/>
              </a:lnSpc>
              <a:spcBef>
                <a:spcPts val="1200"/>
              </a:spcBef>
            </a:pPr>
            <a:r>
              <a:rPr lang="it-IT" sz="28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Greek</a:t>
            </a:r>
            <a:r>
              <a:rPr lang="it-IT" sz="28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Roman  </a:t>
            </a:r>
            <a:r>
              <a:rPr lang="it-IT" sz="28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Antiquity</a:t>
            </a:r>
            <a:endParaRPr lang="it-IT" sz="28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3347D246-D9D5-3464-C384-1E7CAEA6F2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841" y="1263157"/>
            <a:ext cx="3424669" cy="4864587"/>
          </a:xfrm>
          <a:prstGeom prst="rect">
            <a:avLst/>
          </a:prstGeom>
        </p:spPr>
      </p:pic>
    </p:spTree>
    <p:extLst>
      <p:ext uri="{BB962C8B-B14F-4D97-AF65-F5344CB8AC3E}">
        <p14:creationId xmlns:p14="http://schemas.microsoft.com/office/powerpoint/2010/main" val="3997245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EA3DCC1-8832-9BB6-6497-24D46BF1614A}"/>
              </a:ext>
            </a:extLst>
          </p:cNvPr>
          <p:cNvSpPr txBox="1"/>
          <p:nvPr/>
        </p:nvSpPr>
        <p:spPr>
          <a:xfrm>
            <a:off x="810306" y="345052"/>
            <a:ext cx="8301610" cy="523220"/>
          </a:xfrm>
          <a:prstGeom prst="rect">
            <a:avLst/>
          </a:prstGeom>
          <a:noFill/>
        </p:spPr>
        <p:txBody>
          <a:bodyPr wrap="square" rtlCol="0">
            <a:spAutoFit/>
          </a:bodyPr>
          <a:lstStyle/>
          <a:p>
            <a:r>
              <a:rPr lang="en-US"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3 forerunners of the Nineteenth century </a:t>
            </a:r>
            <a:endParaRPr lang="it-IT" sz="28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411286EC-9BAB-CF06-809F-3CE770C38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1242" y="3480965"/>
            <a:ext cx="2141712" cy="30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FB9A99CE-215B-418E-618C-DD34831C0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1242" y="345052"/>
            <a:ext cx="1885910" cy="2769930"/>
          </a:xfrm>
          <a:prstGeom prst="rect">
            <a:avLst/>
          </a:prstGeom>
        </p:spPr>
      </p:pic>
      <p:sp>
        <p:nvSpPr>
          <p:cNvPr id="5" name="CasellaDiTesto 4">
            <a:extLst>
              <a:ext uri="{FF2B5EF4-FFF2-40B4-BE49-F238E27FC236}">
                <a16:creationId xmlns:a16="http://schemas.microsoft.com/office/drawing/2014/main" id="{756487F1-8C4A-038C-399E-9F2A8F79D8AC}"/>
              </a:ext>
            </a:extLst>
          </p:cNvPr>
          <p:cNvSpPr txBox="1"/>
          <p:nvPr/>
        </p:nvSpPr>
        <p:spPr>
          <a:xfrm>
            <a:off x="810306" y="982176"/>
            <a:ext cx="6433399" cy="5632311"/>
          </a:xfrm>
          <a:prstGeom prst="rect">
            <a:avLst/>
          </a:prstGeom>
          <a:noFill/>
        </p:spPr>
        <p:txBody>
          <a:bodyPr wrap="square">
            <a:spAutoFit/>
          </a:bodyPr>
          <a:lstStyle/>
          <a:p>
            <a:pPr algn="just"/>
            <a:r>
              <a:rPr lang="it-IT" sz="2400" b="1" dirty="0">
                <a:solidFill>
                  <a:schemeClr val="accent1"/>
                </a:solidFill>
                <a:effectLst/>
                <a:latin typeface="Calibri" panose="020F0502020204030204" pitchFamily="34" charset="0"/>
                <a:ea typeface="Times New Roman" panose="02020603050405020304" pitchFamily="18" charset="0"/>
              </a:rPr>
              <a:t>In 1835 </a:t>
            </a:r>
            <a:r>
              <a:rPr lang="it-IT" sz="2400" b="1" dirty="0">
                <a:solidFill>
                  <a:schemeClr val="accent1"/>
                </a:solidFill>
                <a:latin typeface="Calibri" panose="020F0502020204030204" pitchFamily="34" charset="0"/>
                <a:ea typeface="Times New Roman" panose="02020603050405020304" pitchFamily="18" charset="0"/>
              </a:rPr>
              <a:t>«The Ne</a:t>
            </a:r>
            <a:r>
              <a:rPr lang="it-IT" sz="2400" b="1" dirty="0">
                <a:solidFill>
                  <a:schemeClr val="accent1"/>
                </a:solidFill>
                <a:effectLst/>
                <a:latin typeface="Calibri" panose="020F0502020204030204" pitchFamily="34" charset="0"/>
                <a:ea typeface="Times New Roman" panose="02020603050405020304" pitchFamily="18" charset="0"/>
              </a:rPr>
              <a:t>w York Sun» </a:t>
            </a:r>
            <a:r>
              <a:rPr lang="it-IT" sz="2400" b="1" dirty="0" err="1">
                <a:solidFill>
                  <a:schemeClr val="accent1"/>
                </a:solidFill>
                <a:effectLst/>
                <a:latin typeface="Calibri" panose="020F0502020204030204" pitchFamily="34" charset="0"/>
                <a:ea typeface="Times New Roman" panose="02020603050405020304" pitchFamily="18" charset="0"/>
              </a:rPr>
              <a:t>fantasized</a:t>
            </a:r>
            <a:r>
              <a:rPr lang="it-IT" sz="2400" b="1" dirty="0">
                <a:solidFill>
                  <a:schemeClr val="accent1"/>
                </a:solidFill>
                <a:effectLst/>
                <a:latin typeface="Calibri" panose="020F0502020204030204" pitchFamily="34" charset="0"/>
                <a:ea typeface="Times New Roman" panose="02020603050405020304" pitchFamily="18" charset="0"/>
              </a:rPr>
              <a:t> </a:t>
            </a:r>
            <a:r>
              <a:rPr lang="it-IT" sz="2400" b="1" dirty="0" err="1">
                <a:solidFill>
                  <a:schemeClr val="accent1"/>
                </a:solidFill>
                <a:effectLst/>
                <a:latin typeface="Calibri" panose="020F0502020204030204" pitchFamily="34" charset="0"/>
                <a:ea typeface="Times New Roman" panose="02020603050405020304" pitchFamily="18" charset="0"/>
              </a:rPr>
              <a:t>about</a:t>
            </a:r>
            <a:r>
              <a:rPr lang="it-IT" sz="2400" b="1" dirty="0">
                <a:solidFill>
                  <a:schemeClr val="accent1"/>
                </a:solidFill>
                <a:effectLst/>
                <a:latin typeface="Calibri" panose="020F0502020204030204" pitchFamily="34" charset="0"/>
                <a:ea typeface="Times New Roman" panose="02020603050405020304" pitchFamily="18" charset="0"/>
              </a:rPr>
              <a:t> </a:t>
            </a:r>
            <a:r>
              <a:rPr lang="it-IT" sz="2400" b="1" dirty="0" err="1">
                <a:solidFill>
                  <a:schemeClr val="accent1"/>
                </a:solidFill>
                <a:effectLst/>
                <a:latin typeface="Calibri" panose="020F0502020204030204" pitchFamily="34" charset="0"/>
                <a:ea typeface="Times New Roman" panose="02020603050405020304" pitchFamily="18" charset="0"/>
              </a:rPr>
              <a:t>extraordinary</a:t>
            </a:r>
            <a:r>
              <a:rPr lang="it-IT" sz="2400" b="1" dirty="0">
                <a:solidFill>
                  <a:schemeClr val="accent1"/>
                </a:solidFill>
                <a:effectLst/>
                <a:latin typeface="Calibri" panose="020F0502020204030204" pitchFamily="34" charset="0"/>
                <a:ea typeface="Times New Roman" panose="02020603050405020304" pitchFamily="18" charset="0"/>
              </a:rPr>
              <a:t> </a:t>
            </a:r>
            <a:r>
              <a:rPr lang="it-IT" sz="2400" b="1" dirty="0" err="1">
                <a:solidFill>
                  <a:schemeClr val="accent1"/>
                </a:solidFill>
                <a:effectLst/>
                <a:latin typeface="Calibri" panose="020F0502020204030204" pitchFamily="34" charset="0"/>
                <a:ea typeface="Times New Roman" panose="02020603050405020304" pitchFamily="18" charset="0"/>
              </a:rPr>
              <a:t>discoveries</a:t>
            </a:r>
            <a:r>
              <a:rPr lang="it-IT" sz="2400" b="1" dirty="0">
                <a:solidFill>
                  <a:schemeClr val="accent1"/>
                </a:solidFill>
                <a:effectLst/>
                <a:latin typeface="Calibri" panose="020F0502020204030204" pitchFamily="34" charset="0"/>
                <a:ea typeface="Times New Roman" panose="02020603050405020304" pitchFamily="18" charset="0"/>
              </a:rPr>
              <a:t>  </a:t>
            </a:r>
            <a:r>
              <a:rPr lang="it-IT" sz="2400" b="1" dirty="0" err="1">
                <a:solidFill>
                  <a:schemeClr val="accent1"/>
                </a:solidFill>
                <a:effectLst/>
                <a:latin typeface="Calibri" panose="020F0502020204030204" pitchFamily="34" charset="0"/>
                <a:ea typeface="Times New Roman" panose="02020603050405020304" pitchFamily="18" charset="0"/>
              </a:rPr>
              <a:t>revealed</a:t>
            </a:r>
            <a:r>
              <a:rPr lang="it-IT" sz="2400" b="1" dirty="0">
                <a:solidFill>
                  <a:schemeClr val="accent1"/>
                </a:solidFill>
                <a:effectLst/>
                <a:latin typeface="Calibri" panose="020F0502020204030204" pitchFamily="34" charset="0"/>
                <a:ea typeface="Times New Roman" panose="02020603050405020304" pitchFamily="18" charset="0"/>
              </a:rPr>
              <a:t> thanks to the </a:t>
            </a:r>
            <a:r>
              <a:rPr lang="it-IT" sz="2400" b="1" dirty="0" err="1">
                <a:solidFill>
                  <a:schemeClr val="accent1"/>
                </a:solidFill>
                <a:effectLst/>
                <a:latin typeface="Calibri" panose="020F0502020204030204" pitchFamily="34" charset="0"/>
                <a:ea typeface="Times New Roman" panose="02020603050405020304" pitchFamily="18" charset="0"/>
              </a:rPr>
              <a:t>telescope</a:t>
            </a:r>
            <a:r>
              <a:rPr lang="it-IT" sz="2400" b="1" dirty="0">
                <a:solidFill>
                  <a:schemeClr val="accent1"/>
                </a:solidFill>
                <a:effectLst/>
                <a:latin typeface="Calibri" panose="020F0502020204030204" pitchFamily="34" charset="0"/>
                <a:ea typeface="Times New Roman" panose="02020603050405020304" pitchFamily="18" charset="0"/>
              </a:rPr>
              <a:t> </a:t>
            </a:r>
            <a:r>
              <a:rPr lang="it-IT" sz="2400" b="1" dirty="0" err="1">
                <a:solidFill>
                  <a:schemeClr val="accent1"/>
                </a:solidFill>
                <a:effectLst/>
                <a:latin typeface="Calibri" panose="020F0502020204030204" pitchFamily="34" charset="0"/>
                <a:ea typeface="Times New Roman" panose="02020603050405020304" pitchFamily="18" charset="0"/>
              </a:rPr>
              <a:t>built</a:t>
            </a:r>
            <a:r>
              <a:rPr lang="it-IT" sz="2400" b="1" dirty="0">
                <a:solidFill>
                  <a:schemeClr val="accent1"/>
                </a:solidFill>
                <a:effectLst/>
                <a:latin typeface="Calibri" panose="020F0502020204030204" pitchFamily="34" charset="0"/>
                <a:ea typeface="Times New Roman" panose="02020603050405020304" pitchFamily="18" charset="0"/>
              </a:rPr>
              <a:t> </a:t>
            </a:r>
            <a:r>
              <a:rPr lang="it-IT" sz="2400" b="1" dirty="0" err="1">
                <a:solidFill>
                  <a:schemeClr val="accent1"/>
                </a:solidFill>
                <a:effectLst/>
                <a:latin typeface="Calibri" panose="020F0502020204030204" pitchFamily="34" charset="0"/>
                <a:ea typeface="Times New Roman" panose="02020603050405020304" pitchFamily="18" charset="0"/>
              </a:rPr>
              <a:t>at</a:t>
            </a:r>
            <a:r>
              <a:rPr lang="it-IT" sz="2400" b="1" dirty="0">
                <a:solidFill>
                  <a:schemeClr val="accent1"/>
                </a:solidFill>
                <a:effectLst/>
                <a:latin typeface="Calibri" panose="020F0502020204030204" pitchFamily="34" charset="0"/>
                <a:ea typeface="Times New Roman" panose="02020603050405020304" pitchFamily="18" charset="0"/>
              </a:rPr>
              <a:t> the Cape of Good Hope by the British scientist Sir John Herschel, the </a:t>
            </a:r>
            <a:r>
              <a:rPr lang="it-IT" sz="2400" b="1" dirty="0" err="1">
                <a:solidFill>
                  <a:schemeClr val="accent1"/>
                </a:solidFill>
                <a:effectLst/>
                <a:latin typeface="Calibri" panose="020F0502020204030204" pitchFamily="34" charset="0"/>
                <a:ea typeface="Times New Roman" panose="02020603050405020304" pitchFamily="18" charset="0"/>
              </a:rPr>
              <a:t>most</a:t>
            </a:r>
            <a:r>
              <a:rPr lang="it-IT" sz="2400" b="1" dirty="0">
                <a:solidFill>
                  <a:schemeClr val="accent1"/>
                </a:solidFill>
                <a:effectLst/>
                <a:latin typeface="Calibri" panose="020F0502020204030204" pitchFamily="34" charset="0"/>
                <a:ea typeface="Times New Roman" panose="02020603050405020304" pitchFamily="18" charset="0"/>
              </a:rPr>
              <a:t> </a:t>
            </a:r>
            <a:r>
              <a:rPr lang="it-IT" sz="2400" b="1" dirty="0" err="1">
                <a:solidFill>
                  <a:schemeClr val="accent1"/>
                </a:solidFill>
                <a:effectLst/>
                <a:latin typeface="Calibri" panose="020F0502020204030204" pitchFamily="34" charset="0"/>
                <a:ea typeface="Times New Roman" panose="02020603050405020304" pitchFamily="18" charset="0"/>
              </a:rPr>
              <a:t>illustrious</a:t>
            </a:r>
            <a:r>
              <a:rPr lang="it-IT" sz="2400" b="1" dirty="0">
                <a:solidFill>
                  <a:schemeClr val="accent1"/>
                </a:solidFill>
                <a:effectLst/>
                <a:latin typeface="Calibri" panose="020F0502020204030204" pitchFamily="34" charset="0"/>
                <a:ea typeface="Times New Roman" panose="02020603050405020304" pitchFamily="18" charset="0"/>
              </a:rPr>
              <a:t> </a:t>
            </a:r>
            <a:r>
              <a:rPr lang="it-IT" sz="2400" b="1" dirty="0" err="1">
                <a:solidFill>
                  <a:schemeClr val="accent1"/>
                </a:solidFill>
                <a:effectLst/>
                <a:latin typeface="Calibri" panose="020F0502020204030204" pitchFamily="34" charset="0"/>
                <a:ea typeface="Times New Roman" panose="02020603050405020304" pitchFamily="18" charset="0"/>
              </a:rPr>
              <a:t>astronomer</a:t>
            </a:r>
            <a:r>
              <a:rPr lang="it-IT" sz="2400" b="1" dirty="0">
                <a:solidFill>
                  <a:schemeClr val="accent1"/>
                </a:solidFill>
                <a:effectLst/>
                <a:latin typeface="Calibri" panose="020F0502020204030204" pitchFamily="34" charset="0"/>
                <a:ea typeface="Times New Roman" panose="02020603050405020304" pitchFamily="18" charset="0"/>
              </a:rPr>
              <a:t> of the time. </a:t>
            </a:r>
          </a:p>
          <a:p>
            <a:pPr algn="just"/>
            <a:endParaRPr lang="it-IT" sz="2400" b="1" dirty="0">
              <a:solidFill>
                <a:schemeClr val="accent1"/>
              </a:solidFill>
              <a:effectLst/>
              <a:latin typeface="Calibri" panose="020F0502020204030204" pitchFamily="34" charset="0"/>
              <a:ea typeface="Times New Roman" panose="02020603050405020304" pitchFamily="18" charset="0"/>
            </a:endParaRPr>
          </a:p>
          <a:p>
            <a:pPr algn="just"/>
            <a:r>
              <a:rPr lang="it-IT" sz="2400" b="1" dirty="0">
                <a:solidFill>
                  <a:schemeClr val="accent1"/>
                </a:solidFill>
                <a:effectLst/>
                <a:latin typeface="Calibri" panose="020F0502020204030204" pitchFamily="34" charset="0"/>
                <a:ea typeface="Times New Roman" panose="02020603050405020304" pitchFamily="18" charset="0"/>
              </a:rPr>
              <a:t>One </a:t>
            </a:r>
            <a:r>
              <a:rPr lang="it-IT" sz="2400" b="1" dirty="0" err="1">
                <a:solidFill>
                  <a:schemeClr val="accent1"/>
                </a:solidFill>
                <a:effectLst/>
                <a:latin typeface="Calibri" panose="020F0502020204030204" pitchFamily="34" charset="0"/>
                <a:ea typeface="Times New Roman" panose="02020603050405020304" pitchFamily="18" charset="0"/>
              </a:rPr>
              <a:t>year</a:t>
            </a:r>
            <a:r>
              <a:rPr lang="it-IT" sz="2400" b="1" dirty="0">
                <a:solidFill>
                  <a:schemeClr val="accent1"/>
                </a:solidFill>
                <a:effectLst/>
                <a:latin typeface="Calibri" panose="020F0502020204030204" pitchFamily="34" charset="0"/>
                <a:ea typeface="Times New Roman" panose="02020603050405020304" pitchFamily="18" charset="0"/>
              </a:rPr>
              <a:t> </a:t>
            </a:r>
            <a:r>
              <a:rPr lang="it-IT" sz="2400" b="1" dirty="0" err="1">
                <a:solidFill>
                  <a:schemeClr val="accent1"/>
                </a:solidFill>
                <a:effectLst/>
                <a:latin typeface="Calibri" panose="020F0502020204030204" pitchFamily="34" charset="0"/>
                <a:ea typeface="Times New Roman" panose="02020603050405020304" pitchFamily="18" charset="0"/>
              </a:rPr>
              <a:t>later</a:t>
            </a:r>
            <a:r>
              <a:rPr lang="it-IT" sz="2400" b="1" dirty="0">
                <a:solidFill>
                  <a:schemeClr val="accent1"/>
                </a:solidFill>
                <a:effectLst/>
                <a:latin typeface="Calibri" panose="020F0502020204030204" pitchFamily="34" charset="0"/>
                <a:ea typeface="Times New Roman" panose="02020603050405020304" pitchFamily="18" charset="0"/>
              </a:rPr>
              <a:t>, in </a:t>
            </a:r>
            <a:r>
              <a:rPr lang="it-IT" sz="2400" b="1" dirty="0" err="1">
                <a:solidFill>
                  <a:schemeClr val="accent1"/>
                </a:solidFill>
                <a:effectLst/>
                <a:latin typeface="Calibri" panose="020F0502020204030204" pitchFamily="34" charset="0"/>
                <a:ea typeface="Times New Roman" panose="02020603050405020304" pitchFamily="18" charset="0"/>
              </a:rPr>
              <a:t>Naples</a:t>
            </a:r>
            <a:r>
              <a:rPr lang="it-IT" sz="2400" b="1" dirty="0">
                <a:solidFill>
                  <a:schemeClr val="accent1"/>
                </a:solidFill>
                <a:effectLst/>
                <a:latin typeface="Calibri" panose="020F0502020204030204" pitchFamily="34" charset="0"/>
                <a:ea typeface="Times New Roman" panose="02020603050405020304" pitchFamily="18" charset="0"/>
              </a:rPr>
              <a:t>, </a:t>
            </a:r>
            <a:r>
              <a:rPr lang="it-IT" sz="2400" b="1" dirty="0">
                <a:solidFill>
                  <a:schemeClr val="accent1"/>
                </a:solidFill>
                <a:latin typeface="Calibri" panose="020F0502020204030204" pitchFamily="34" charset="0"/>
                <a:ea typeface="Times New Roman" panose="02020603050405020304" pitchFamily="18" charset="0"/>
              </a:rPr>
              <a:t>an </a:t>
            </a:r>
            <a:r>
              <a:rPr lang="it-IT" sz="2400" b="1" dirty="0" err="1">
                <a:solidFill>
                  <a:schemeClr val="accent1"/>
                </a:solidFill>
                <a:latin typeface="Calibri" panose="020F0502020204030204" pitchFamily="34" charset="0"/>
                <a:ea typeface="Times New Roman" panose="02020603050405020304" pitchFamily="18" charset="0"/>
              </a:rPr>
              <a:t>anonymous</a:t>
            </a:r>
            <a:r>
              <a:rPr lang="it-IT" sz="2400" b="1" dirty="0">
                <a:solidFill>
                  <a:schemeClr val="accent1"/>
                </a:solidFill>
                <a:latin typeface="Calibri" panose="020F0502020204030204" pitchFamily="34" charset="0"/>
                <a:ea typeface="Times New Roman" panose="02020603050405020304" pitchFamily="18" charset="0"/>
              </a:rPr>
              <a:t> pamphlet </a:t>
            </a:r>
            <a:r>
              <a:rPr lang="it-IT" sz="2400" b="1" dirty="0" err="1">
                <a:solidFill>
                  <a:schemeClr val="accent1"/>
                </a:solidFill>
                <a:effectLst/>
                <a:latin typeface="Calibri" panose="020F0502020204030204" pitchFamily="34" charset="0"/>
                <a:ea typeface="Times New Roman" panose="02020603050405020304" pitchFamily="18" charset="0"/>
              </a:rPr>
              <a:t>was</a:t>
            </a:r>
            <a:r>
              <a:rPr lang="it-IT" sz="2400" b="1" dirty="0">
                <a:solidFill>
                  <a:schemeClr val="accent1"/>
                </a:solidFill>
                <a:effectLst/>
                <a:latin typeface="Calibri" panose="020F0502020204030204" pitchFamily="34" charset="0"/>
                <a:ea typeface="Times New Roman" panose="02020603050405020304" pitchFamily="18" charset="0"/>
              </a:rPr>
              <a:t> printed </a:t>
            </a:r>
            <a:r>
              <a:rPr lang="it-IT" sz="2400" b="1" dirty="0" err="1">
                <a:solidFill>
                  <a:schemeClr val="accent1"/>
                </a:solidFill>
                <a:effectLst/>
                <a:latin typeface="Calibri" panose="020F0502020204030204" pitchFamily="34" charset="0"/>
                <a:ea typeface="Times New Roman" panose="02020603050405020304" pitchFamily="18" charset="0"/>
              </a:rPr>
              <a:t>that</a:t>
            </a:r>
            <a:r>
              <a:rPr lang="it-IT" sz="2400" b="1" dirty="0">
                <a:solidFill>
                  <a:schemeClr val="accent1"/>
                </a:solidFill>
                <a:effectLst/>
                <a:latin typeface="Calibri" panose="020F0502020204030204" pitchFamily="34" charset="0"/>
                <a:ea typeface="Times New Roman" panose="02020603050405020304" pitchFamily="18" charset="0"/>
              </a:rPr>
              <a:t> </a:t>
            </a:r>
            <a:r>
              <a:rPr lang="it-IT" sz="2400" b="1" dirty="0" err="1">
                <a:solidFill>
                  <a:schemeClr val="accent1"/>
                </a:solidFill>
                <a:effectLst/>
                <a:latin typeface="Calibri" panose="020F0502020204030204" pitchFamily="34" charset="0"/>
                <a:ea typeface="Times New Roman" panose="02020603050405020304" pitchFamily="18" charset="0"/>
              </a:rPr>
              <a:t>proposed</a:t>
            </a:r>
            <a:r>
              <a:rPr lang="it-IT" sz="2400" b="1" dirty="0">
                <a:solidFill>
                  <a:schemeClr val="accent1"/>
                </a:solidFill>
                <a:effectLst/>
                <a:latin typeface="Calibri" panose="020F0502020204030204" pitchFamily="34" charset="0"/>
                <a:ea typeface="Times New Roman" panose="02020603050405020304" pitchFamily="18" charset="0"/>
              </a:rPr>
              <a:t> </a:t>
            </a:r>
            <a:r>
              <a:rPr lang="it-IT" sz="2400" b="1" dirty="0" err="1">
                <a:solidFill>
                  <a:schemeClr val="accent1"/>
                </a:solidFill>
                <a:effectLst/>
                <a:latin typeface="Calibri" panose="020F0502020204030204" pitchFamily="34" charset="0"/>
                <a:ea typeface="Times New Roman" panose="02020603050405020304" pitchFamily="18" charset="0"/>
              </a:rPr>
              <a:t>again</a:t>
            </a:r>
            <a:r>
              <a:rPr lang="it-IT" sz="2400" b="1" dirty="0">
                <a:solidFill>
                  <a:schemeClr val="accent1"/>
                </a:solidFill>
                <a:effectLst/>
                <a:latin typeface="Calibri" panose="020F0502020204030204" pitchFamily="34" charset="0"/>
                <a:ea typeface="Times New Roman" panose="02020603050405020304" pitchFamily="18" charset="0"/>
              </a:rPr>
              <a:t> the </a:t>
            </a:r>
            <a:r>
              <a:rPr lang="it-IT" sz="2400" b="1" dirty="0" err="1">
                <a:solidFill>
                  <a:schemeClr val="accent1"/>
                </a:solidFill>
                <a:effectLst/>
                <a:latin typeface="Calibri" panose="020F0502020204030204" pitchFamily="34" charset="0"/>
                <a:ea typeface="Times New Roman" panose="02020603050405020304" pitchFamily="18" charset="0"/>
              </a:rPr>
              <a:t>topic</a:t>
            </a:r>
            <a:r>
              <a:rPr lang="it-IT" sz="2400" b="1" dirty="0">
                <a:solidFill>
                  <a:schemeClr val="accent1"/>
                </a:solidFill>
                <a:effectLst/>
                <a:latin typeface="Calibri" panose="020F0502020204030204" pitchFamily="34" charset="0"/>
                <a:ea typeface="Times New Roman" panose="02020603050405020304" pitchFamily="18" charset="0"/>
              </a:rPr>
              <a:t>.  (</a:t>
            </a:r>
            <a:r>
              <a:rPr lang="it-IT" sz="2400" b="1" i="1" dirty="0">
                <a:solidFill>
                  <a:schemeClr val="accent1"/>
                </a:solidFill>
                <a:effectLst/>
                <a:latin typeface="Calibri" panose="020F0502020204030204" pitchFamily="34" charset="0"/>
                <a:ea typeface="Times New Roman" panose="02020603050405020304" pitchFamily="18" charset="0"/>
              </a:rPr>
              <a:t>On the</a:t>
            </a:r>
            <a:r>
              <a:rPr lang="it-IT" sz="2400" b="1" dirty="0">
                <a:solidFill>
                  <a:schemeClr val="accent1"/>
                </a:solidFill>
                <a:effectLst/>
                <a:latin typeface="Calibri" panose="020F0502020204030204" pitchFamily="34" charset="0"/>
                <a:ea typeface="Times New Roman" panose="02020603050405020304" pitchFamily="18" charset="0"/>
              </a:rPr>
              <a:t> </a:t>
            </a:r>
            <a:r>
              <a:rPr lang="it-IT" sz="2400" b="1" i="1" dirty="0" err="1">
                <a:solidFill>
                  <a:schemeClr val="accent1"/>
                </a:solidFill>
                <a:effectLst/>
                <a:latin typeface="Calibri" panose="020F0502020204030204" pitchFamily="34" charset="0"/>
                <a:ea typeface="Times New Roman" panose="02020603050405020304" pitchFamily="18" charset="0"/>
              </a:rPr>
              <a:t>Discoveries</a:t>
            </a:r>
            <a:r>
              <a:rPr lang="it-IT" sz="2400" b="1" i="1" dirty="0">
                <a:solidFill>
                  <a:schemeClr val="accent1"/>
                </a:solidFill>
                <a:effectLst/>
                <a:latin typeface="Calibri" panose="020F0502020204030204" pitchFamily="34" charset="0"/>
                <a:ea typeface="Times New Roman" panose="02020603050405020304" pitchFamily="18" charset="0"/>
              </a:rPr>
              <a:t> Made in the Moon by Dr. Giovanni Herschel).</a:t>
            </a:r>
          </a:p>
          <a:p>
            <a:pPr algn="just"/>
            <a:endParaRPr lang="it-IT" sz="2400" b="1" dirty="0">
              <a:solidFill>
                <a:schemeClr val="accent1"/>
              </a:solidFill>
              <a:effectLst/>
              <a:latin typeface="Calibri" panose="020F0502020204030204" pitchFamily="34" charset="0"/>
              <a:ea typeface="Times New Roman" panose="02020603050405020304" pitchFamily="18" charset="0"/>
            </a:endParaRPr>
          </a:p>
          <a:p>
            <a:pPr algn="just"/>
            <a:r>
              <a:rPr lang="it-IT" sz="2400" b="1" dirty="0">
                <a:solidFill>
                  <a:schemeClr val="accent1"/>
                </a:solidFill>
                <a:latin typeface="Calibri" panose="020F0502020204030204" pitchFamily="34" charset="0"/>
                <a:ea typeface="Times New Roman" panose="02020603050405020304" pitchFamily="18" charset="0"/>
              </a:rPr>
              <a:t>I</a:t>
            </a:r>
            <a:r>
              <a:rPr lang="it-IT" sz="2400" b="1" dirty="0">
                <a:solidFill>
                  <a:schemeClr val="accent1"/>
                </a:solidFill>
                <a:effectLst/>
                <a:latin typeface="Calibri" panose="020F0502020204030204" pitchFamily="34" charset="0"/>
                <a:ea typeface="Times New Roman" panose="02020603050405020304" pitchFamily="18" charset="0"/>
              </a:rPr>
              <a:t>n the </a:t>
            </a:r>
            <a:r>
              <a:rPr lang="it-IT" sz="2400" b="1" dirty="0" err="1">
                <a:solidFill>
                  <a:schemeClr val="accent1"/>
                </a:solidFill>
                <a:effectLst/>
                <a:latin typeface="Calibri" panose="020F0502020204030204" pitchFamily="34" charset="0"/>
                <a:ea typeface="Times New Roman" panose="02020603050405020304" pitchFamily="18" charset="0"/>
              </a:rPr>
              <a:t>same</a:t>
            </a:r>
            <a:r>
              <a:rPr lang="it-IT" sz="2400" b="1" dirty="0">
                <a:solidFill>
                  <a:schemeClr val="accent1"/>
                </a:solidFill>
                <a:effectLst/>
                <a:latin typeface="Calibri" panose="020F0502020204030204" pitchFamily="34" charset="0"/>
                <a:ea typeface="Times New Roman" panose="02020603050405020304" pitchFamily="18" charset="0"/>
              </a:rPr>
              <a:t> time, the </a:t>
            </a:r>
            <a:r>
              <a:rPr lang="it-IT" sz="2400" b="1" dirty="0" err="1">
                <a:solidFill>
                  <a:schemeClr val="accent1"/>
                </a:solidFill>
                <a:effectLst/>
                <a:latin typeface="Calibri" panose="020F0502020204030204" pitchFamily="34" charset="0"/>
                <a:ea typeface="Times New Roman" panose="02020603050405020304" pitchFamily="18" charset="0"/>
              </a:rPr>
              <a:t>Neapaolitan</a:t>
            </a:r>
            <a:r>
              <a:rPr lang="it-IT" sz="2400" b="1" dirty="0">
                <a:solidFill>
                  <a:schemeClr val="accent1"/>
                </a:solidFill>
                <a:effectLst/>
                <a:latin typeface="Calibri" panose="020F0502020204030204" pitchFamily="34" charset="0"/>
                <a:ea typeface="Times New Roman" panose="02020603050405020304" pitchFamily="18" charset="0"/>
              </a:rPr>
              <a:t> </a:t>
            </a:r>
            <a:r>
              <a:rPr lang="it-IT" sz="2400" b="1" dirty="0" err="1">
                <a:solidFill>
                  <a:schemeClr val="accent1"/>
                </a:solidFill>
                <a:effectLst/>
                <a:latin typeface="Calibri" panose="020F0502020204030204" pitchFamily="34" charset="0"/>
                <a:ea typeface="Times New Roman" panose="02020603050405020304" pitchFamily="18" charset="0"/>
              </a:rPr>
              <a:t>Fergola</a:t>
            </a:r>
            <a:r>
              <a:rPr lang="it-IT" sz="2400" b="1" dirty="0">
                <a:solidFill>
                  <a:schemeClr val="accent1"/>
                </a:solidFill>
                <a:effectLst/>
                <a:latin typeface="Calibri" panose="020F0502020204030204" pitchFamily="34" charset="0"/>
                <a:ea typeface="Times New Roman" panose="02020603050405020304" pitchFamily="18" charset="0"/>
              </a:rPr>
              <a:t> Brothers  </a:t>
            </a:r>
            <a:r>
              <a:rPr lang="it-IT" sz="2400" b="1" dirty="0" err="1">
                <a:solidFill>
                  <a:schemeClr val="accent1"/>
                </a:solidFill>
                <a:effectLst/>
                <a:latin typeface="Calibri" panose="020F0502020204030204" pitchFamily="34" charset="0"/>
                <a:ea typeface="Times New Roman" panose="02020603050405020304" pitchFamily="18" charset="0"/>
              </a:rPr>
              <a:t>Typography</a:t>
            </a:r>
            <a:r>
              <a:rPr lang="it-IT" sz="2400" b="1" dirty="0">
                <a:solidFill>
                  <a:schemeClr val="accent1"/>
                </a:solidFill>
                <a:effectLst/>
                <a:latin typeface="Calibri" panose="020F0502020204030204" pitchFamily="34" charset="0"/>
                <a:ea typeface="Times New Roman" panose="02020603050405020304" pitchFamily="18" charset="0"/>
              </a:rPr>
              <a:t>  </a:t>
            </a:r>
            <a:r>
              <a:rPr lang="it-IT" sz="2400" b="1" dirty="0" err="1">
                <a:solidFill>
                  <a:schemeClr val="accent1"/>
                </a:solidFill>
                <a:latin typeface="Calibri" panose="020F0502020204030204" pitchFamily="34" charset="0"/>
                <a:ea typeface="Times New Roman" panose="02020603050405020304" pitchFamily="18" charset="0"/>
              </a:rPr>
              <a:t>p</a:t>
            </a:r>
            <a:r>
              <a:rPr lang="it-IT" sz="2400" b="1" dirty="0" err="1">
                <a:solidFill>
                  <a:schemeClr val="accent1"/>
                </a:solidFill>
                <a:effectLst/>
                <a:latin typeface="Calibri" panose="020F0502020204030204" pitchFamily="34" charset="0"/>
                <a:ea typeface="Times New Roman" panose="02020603050405020304" pitchFamily="18" charset="0"/>
              </a:rPr>
              <a:t>ublished</a:t>
            </a:r>
            <a:r>
              <a:rPr lang="it-IT" sz="2400" b="1" dirty="0">
                <a:solidFill>
                  <a:schemeClr val="accent1"/>
                </a:solidFill>
                <a:effectLst/>
                <a:latin typeface="Calibri" panose="020F0502020204030204" pitchFamily="34" charset="0"/>
                <a:ea typeface="Times New Roman" panose="02020603050405020304" pitchFamily="18" charset="0"/>
              </a:rPr>
              <a:t> some </a:t>
            </a:r>
            <a:r>
              <a:rPr lang="it-IT" sz="2400" b="1" dirty="0" err="1">
                <a:solidFill>
                  <a:schemeClr val="accent1"/>
                </a:solidFill>
                <a:effectLst/>
                <a:latin typeface="Calibri" panose="020F0502020204030204" pitchFamily="34" charset="0"/>
                <a:ea typeface="Times New Roman" panose="02020603050405020304" pitchFamily="18" charset="0"/>
              </a:rPr>
              <a:t>successfull</a:t>
            </a:r>
            <a:r>
              <a:rPr lang="it-IT" sz="2400" b="1" dirty="0">
                <a:solidFill>
                  <a:schemeClr val="accent1"/>
                </a:solidFill>
                <a:effectLst/>
                <a:latin typeface="Calibri" panose="020F0502020204030204" pitchFamily="34" charset="0"/>
                <a:ea typeface="Times New Roman" panose="02020603050405020304" pitchFamily="18" charset="0"/>
              </a:rPr>
              <a:t> </a:t>
            </a:r>
            <a:r>
              <a:rPr lang="it-IT" sz="2400" b="1" dirty="0" err="1">
                <a:solidFill>
                  <a:schemeClr val="accent1"/>
                </a:solidFill>
                <a:effectLst/>
                <a:latin typeface="Calibri" panose="020F0502020204030204" pitchFamily="34" charset="0"/>
                <a:ea typeface="Times New Roman" panose="02020603050405020304" pitchFamily="18" charset="0"/>
              </a:rPr>
              <a:t>lithographs</a:t>
            </a:r>
            <a:r>
              <a:rPr lang="it-IT" sz="2400" b="1" dirty="0">
                <a:solidFill>
                  <a:schemeClr val="accent1"/>
                </a:solidFill>
                <a:effectLst/>
                <a:latin typeface="Calibri" panose="020F0502020204030204" pitchFamily="34" charset="0"/>
                <a:ea typeface="Times New Roman" panose="02020603050405020304" pitchFamily="18" charset="0"/>
              </a:rPr>
              <a:t> </a:t>
            </a:r>
            <a:r>
              <a:rPr lang="it-IT" sz="2400" b="1" dirty="0" err="1">
                <a:solidFill>
                  <a:schemeClr val="accent1"/>
                </a:solidFill>
                <a:effectLst/>
                <a:latin typeface="Calibri" panose="020F0502020204030204" pitchFamily="34" charset="0"/>
                <a:ea typeface="Times New Roman" panose="02020603050405020304" pitchFamily="18" charset="0"/>
              </a:rPr>
              <a:t>starring</a:t>
            </a:r>
            <a:r>
              <a:rPr lang="it-IT" sz="2400" b="1" dirty="0">
                <a:solidFill>
                  <a:schemeClr val="accent1"/>
                </a:solidFill>
                <a:effectLst/>
                <a:latin typeface="Calibri" panose="020F0502020204030204" pitchFamily="34" charset="0"/>
                <a:ea typeface="Times New Roman" panose="02020603050405020304" pitchFamily="18" charset="0"/>
              </a:rPr>
              <a:t>…… Pulcinella on </a:t>
            </a:r>
            <a:r>
              <a:rPr lang="it-IT" sz="2400" b="1" dirty="0" err="1">
                <a:solidFill>
                  <a:schemeClr val="accent1"/>
                </a:solidFill>
                <a:effectLst/>
                <a:latin typeface="Calibri" panose="020F0502020204030204" pitchFamily="34" charset="0"/>
                <a:ea typeface="Times New Roman" panose="02020603050405020304" pitchFamily="18" charset="0"/>
              </a:rPr>
              <a:t>journey</a:t>
            </a:r>
            <a:r>
              <a:rPr lang="it-IT" sz="2400" b="1" dirty="0">
                <a:solidFill>
                  <a:schemeClr val="accent1"/>
                </a:solidFill>
                <a:effectLst/>
                <a:latin typeface="Calibri" panose="020F0502020204030204" pitchFamily="34" charset="0"/>
                <a:ea typeface="Times New Roman" panose="02020603050405020304" pitchFamily="18" charset="0"/>
              </a:rPr>
              <a:t> to the Moon.</a:t>
            </a:r>
            <a:endParaRPr lang="it-IT" sz="2400" b="1" dirty="0">
              <a:solidFill>
                <a:schemeClr val="accent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28781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EA3DCC1-8832-9BB6-6497-24D46BF1614A}"/>
              </a:ext>
            </a:extLst>
          </p:cNvPr>
          <p:cNvSpPr txBox="1"/>
          <p:nvPr/>
        </p:nvSpPr>
        <p:spPr>
          <a:xfrm>
            <a:off x="810306" y="345052"/>
            <a:ext cx="7610388" cy="523220"/>
          </a:xfrm>
          <a:prstGeom prst="rect">
            <a:avLst/>
          </a:prstGeom>
          <a:noFill/>
        </p:spPr>
        <p:txBody>
          <a:bodyPr wrap="square" rtlCol="0">
            <a:spAutoFit/>
          </a:bodyPr>
          <a:lstStyle/>
          <a:p>
            <a:r>
              <a:rPr lang="en-US"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3 forerunners of the Nineteenth century </a:t>
            </a:r>
          </a:p>
        </p:txBody>
      </p:sp>
      <p:pic>
        <p:nvPicPr>
          <p:cNvPr id="4" name="Immagine 3">
            <a:extLst>
              <a:ext uri="{FF2B5EF4-FFF2-40B4-BE49-F238E27FC236}">
                <a16:creationId xmlns:a16="http://schemas.microsoft.com/office/drawing/2014/main" id="{80FA5BFE-00AE-1F15-7F31-4C86233DC5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4990" y="1193052"/>
            <a:ext cx="3413752" cy="4854462"/>
          </a:xfrm>
          <a:prstGeom prst="rect">
            <a:avLst/>
          </a:prstGeom>
        </p:spPr>
      </p:pic>
      <p:sp>
        <p:nvSpPr>
          <p:cNvPr id="5" name="CasellaDiTesto 4">
            <a:extLst>
              <a:ext uri="{FF2B5EF4-FFF2-40B4-BE49-F238E27FC236}">
                <a16:creationId xmlns:a16="http://schemas.microsoft.com/office/drawing/2014/main" id="{A53C9EE8-5A90-26D5-F9FF-3DB523D9BD93}"/>
              </a:ext>
            </a:extLst>
          </p:cNvPr>
          <p:cNvSpPr txBox="1"/>
          <p:nvPr/>
        </p:nvSpPr>
        <p:spPr>
          <a:xfrm>
            <a:off x="953798" y="1193052"/>
            <a:ext cx="5334707" cy="4401205"/>
          </a:xfrm>
          <a:prstGeom prst="rect">
            <a:avLst/>
          </a:prstGeom>
          <a:noFill/>
        </p:spPr>
        <p:txBody>
          <a:bodyPr wrap="square">
            <a:spAutoFit/>
          </a:bodyPr>
          <a:lstStyle/>
          <a:p>
            <a:pPr algn="just"/>
            <a:endParaRPr lang="it-IT" sz="2000" b="1" dirty="0">
              <a:solidFill>
                <a:schemeClr val="accent1"/>
              </a:solidFill>
              <a:effectLst/>
              <a:latin typeface="Calibri" panose="020F0502020204030204" pitchFamily="34" charset="0"/>
              <a:ea typeface="Times New Roman" panose="02020603050405020304" pitchFamily="18" charset="0"/>
            </a:endParaRPr>
          </a:p>
          <a:p>
            <a:pPr algn="just"/>
            <a:endParaRPr lang="it-IT" sz="2000" b="1" dirty="0">
              <a:solidFill>
                <a:schemeClr val="accent1"/>
              </a:solidFill>
              <a:latin typeface="Calibri" panose="020F0502020204030204" pitchFamily="34" charset="0"/>
              <a:ea typeface="Times New Roman" panose="02020603050405020304" pitchFamily="18" charset="0"/>
            </a:endParaRPr>
          </a:p>
          <a:p>
            <a:pPr algn="just"/>
            <a:r>
              <a:rPr lang="it-IT" sz="2400" b="1" dirty="0">
                <a:solidFill>
                  <a:schemeClr val="accent1"/>
                </a:solidFill>
                <a:effectLst/>
                <a:latin typeface="Calibri" panose="020F0502020204030204" pitchFamily="34" charset="0"/>
                <a:ea typeface="Times New Roman" panose="02020603050405020304" pitchFamily="18" charset="0"/>
              </a:rPr>
              <a:t>In 1857 Ernesto Capocci, </a:t>
            </a:r>
            <a:r>
              <a:rPr lang="it-IT" sz="2400" b="1" dirty="0" err="1">
                <a:solidFill>
                  <a:schemeClr val="accent1"/>
                </a:solidFill>
                <a:effectLst/>
                <a:latin typeface="Calibri" panose="020F0502020204030204" pitchFamily="34" charset="0"/>
                <a:ea typeface="Times New Roman" panose="02020603050405020304" pitchFamily="18" charset="0"/>
              </a:rPr>
              <a:t>italian</a:t>
            </a:r>
            <a:r>
              <a:rPr lang="it-IT" sz="2400" b="1" dirty="0">
                <a:solidFill>
                  <a:schemeClr val="accent1"/>
                </a:solidFill>
                <a:effectLst/>
                <a:latin typeface="Calibri" panose="020F0502020204030204" pitchFamily="34" charset="0"/>
                <a:ea typeface="Times New Roman" panose="02020603050405020304" pitchFamily="18" charset="0"/>
              </a:rPr>
              <a:t> </a:t>
            </a:r>
            <a:r>
              <a:rPr lang="it-IT" sz="2400" b="1" dirty="0" err="1">
                <a:solidFill>
                  <a:schemeClr val="accent1"/>
                </a:solidFill>
                <a:effectLst/>
                <a:latin typeface="Calibri" panose="020F0502020204030204" pitchFamily="34" charset="0"/>
                <a:ea typeface="Times New Roman" panose="02020603050405020304" pitchFamily="18" charset="0"/>
              </a:rPr>
              <a:t>mathemathician</a:t>
            </a:r>
            <a:r>
              <a:rPr lang="it-IT" sz="2400" b="1" dirty="0">
                <a:solidFill>
                  <a:schemeClr val="accent1"/>
                </a:solidFill>
                <a:effectLst/>
                <a:latin typeface="Calibri" panose="020F0502020204030204" pitchFamily="34" charset="0"/>
                <a:ea typeface="Times New Roman" panose="02020603050405020304" pitchFamily="18" charset="0"/>
              </a:rPr>
              <a:t>, </a:t>
            </a:r>
            <a:r>
              <a:rPr lang="it-IT" sz="2400" b="1" dirty="0" err="1">
                <a:solidFill>
                  <a:schemeClr val="accent1"/>
                </a:solidFill>
                <a:effectLst/>
                <a:latin typeface="Calibri" panose="020F0502020204030204" pitchFamily="34" charset="0"/>
                <a:ea typeface="Times New Roman" panose="02020603050405020304" pitchFamily="18" charset="0"/>
              </a:rPr>
              <a:t>astronomy</a:t>
            </a:r>
            <a:r>
              <a:rPr lang="it-IT" sz="2400" b="1" dirty="0">
                <a:solidFill>
                  <a:schemeClr val="accent1"/>
                </a:solidFill>
                <a:effectLst/>
                <a:latin typeface="Calibri" panose="020F0502020204030204" pitchFamily="34" charset="0"/>
                <a:ea typeface="Times New Roman" panose="02020603050405020304" pitchFamily="18" charset="0"/>
              </a:rPr>
              <a:t> and </a:t>
            </a:r>
            <a:r>
              <a:rPr lang="it-IT" sz="2400" b="1" dirty="0" err="1">
                <a:solidFill>
                  <a:schemeClr val="accent1"/>
                </a:solidFill>
                <a:effectLst/>
                <a:latin typeface="Calibri" panose="020F0502020204030204" pitchFamily="34" charset="0"/>
                <a:ea typeface="Times New Roman" panose="02020603050405020304" pitchFamily="18" charset="0"/>
              </a:rPr>
              <a:t>politician</a:t>
            </a:r>
            <a:r>
              <a:rPr lang="it-IT" sz="2400" b="1" dirty="0">
                <a:solidFill>
                  <a:schemeClr val="accent1"/>
                </a:solidFill>
                <a:effectLst/>
                <a:latin typeface="Calibri" panose="020F0502020204030204" pitchFamily="34" charset="0"/>
                <a:ea typeface="Times New Roman" panose="02020603050405020304" pitchFamily="18" charset="0"/>
              </a:rPr>
              <a:t>, </a:t>
            </a:r>
            <a:r>
              <a:rPr lang="it-IT" sz="2400" b="1" dirty="0" err="1">
                <a:solidFill>
                  <a:schemeClr val="accent1"/>
                </a:solidFill>
                <a:effectLst/>
                <a:latin typeface="Calibri" panose="020F0502020204030204" pitchFamily="34" charset="0"/>
                <a:ea typeface="Times New Roman" panose="02020603050405020304" pitchFamily="18" charset="0"/>
              </a:rPr>
              <a:t>writes</a:t>
            </a:r>
            <a:r>
              <a:rPr lang="it-IT" sz="2400" b="1" i="1" dirty="0">
                <a:solidFill>
                  <a:schemeClr val="accent1"/>
                </a:solidFill>
                <a:effectLst/>
                <a:latin typeface="Calibri" panose="020F0502020204030204" pitchFamily="34" charset="0"/>
                <a:ea typeface="Times New Roman" panose="02020603050405020304" pitchFamily="18" charset="0"/>
              </a:rPr>
              <a:t> Report of the First</a:t>
            </a:r>
            <a:r>
              <a:rPr lang="it-IT" sz="2400" b="1" dirty="0">
                <a:solidFill>
                  <a:schemeClr val="accent1"/>
                </a:solidFill>
                <a:effectLst/>
                <a:latin typeface="Calibri" panose="020F0502020204030204" pitchFamily="34" charset="0"/>
                <a:ea typeface="Times New Roman" panose="02020603050405020304" pitchFamily="18" charset="0"/>
              </a:rPr>
              <a:t> </a:t>
            </a:r>
            <a:r>
              <a:rPr lang="it-IT" sz="2400" b="1" i="1" dirty="0">
                <a:solidFill>
                  <a:schemeClr val="accent1"/>
                </a:solidFill>
                <a:effectLst/>
                <a:latin typeface="Calibri" panose="020F0502020204030204" pitchFamily="34" charset="0"/>
                <a:ea typeface="Times New Roman" panose="02020603050405020304" pitchFamily="18" charset="0"/>
              </a:rPr>
              <a:t>Voyage to the Moon</a:t>
            </a:r>
            <a:r>
              <a:rPr lang="it-IT" sz="2400" b="1" dirty="0">
                <a:solidFill>
                  <a:schemeClr val="accent1"/>
                </a:solidFill>
                <a:effectLst/>
                <a:latin typeface="Calibri" panose="020F0502020204030204" pitchFamily="34" charset="0"/>
                <a:ea typeface="Times New Roman" panose="02020603050405020304" pitchFamily="18" charset="0"/>
              </a:rPr>
              <a:t>, a </a:t>
            </a:r>
            <a:r>
              <a:rPr lang="it-IT" sz="2400" b="1" dirty="0" err="1">
                <a:solidFill>
                  <a:schemeClr val="accent1"/>
                </a:solidFill>
                <a:effectLst/>
                <a:latin typeface="Calibri" panose="020F0502020204030204" pitchFamily="34" charset="0"/>
                <a:ea typeface="Times New Roman" panose="02020603050405020304" pitchFamily="18" charset="0"/>
              </a:rPr>
              <a:t>chronicle</a:t>
            </a:r>
            <a:r>
              <a:rPr lang="it-IT" sz="2400" b="1" dirty="0">
                <a:solidFill>
                  <a:schemeClr val="accent1"/>
                </a:solidFill>
                <a:effectLst/>
                <a:latin typeface="Calibri" panose="020F0502020204030204" pitchFamily="34" charset="0"/>
                <a:ea typeface="Times New Roman" panose="02020603050405020304" pitchFamily="18" charset="0"/>
              </a:rPr>
              <a:t> of a </a:t>
            </a:r>
            <a:r>
              <a:rPr lang="it-IT" sz="2400" b="1" dirty="0" err="1">
                <a:solidFill>
                  <a:schemeClr val="accent1"/>
                </a:solidFill>
                <a:effectLst/>
                <a:latin typeface="Calibri" panose="020F0502020204030204" pitchFamily="34" charset="0"/>
                <a:ea typeface="Times New Roman" panose="02020603050405020304" pitchFamily="18" charset="0"/>
              </a:rPr>
              <a:t>fantastic</a:t>
            </a:r>
            <a:r>
              <a:rPr lang="it-IT" sz="2400" b="1" dirty="0">
                <a:solidFill>
                  <a:schemeClr val="accent1"/>
                </a:solidFill>
                <a:effectLst/>
                <a:latin typeface="Calibri" panose="020F0502020204030204" pitchFamily="34" charset="0"/>
                <a:ea typeface="Times New Roman" panose="02020603050405020304" pitchFamily="18" charset="0"/>
              </a:rPr>
              <a:t> </a:t>
            </a:r>
            <a:r>
              <a:rPr lang="it-IT" sz="2400" b="1" dirty="0" err="1">
                <a:solidFill>
                  <a:schemeClr val="accent1"/>
                </a:solidFill>
                <a:effectLst/>
                <a:latin typeface="Calibri" panose="020F0502020204030204" pitchFamily="34" charset="0"/>
                <a:ea typeface="Times New Roman" panose="02020603050405020304" pitchFamily="18" charset="0"/>
              </a:rPr>
              <a:t>journey</a:t>
            </a:r>
            <a:r>
              <a:rPr lang="it-IT" sz="2400" b="1" dirty="0">
                <a:solidFill>
                  <a:schemeClr val="accent1"/>
                </a:solidFill>
                <a:effectLst/>
                <a:latin typeface="Calibri" panose="020F0502020204030204" pitchFamily="34" charset="0"/>
                <a:ea typeface="Times New Roman" panose="02020603050405020304" pitchFamily="18" charset="0"/>
              </a:rPr>
              <a:t> to the satellite, </a:t>
            </a:r>
            <a:r>
              <a:rPr lang="it-IT" sz="2400" b="1" dirty="0" err="1">
                <a:solidFill>
                  <a:schemeClr val="accent1"/>
                </a:solidFill>
                <a:effectLst/>
                <a:latin typeface="Calibri" panose="020F0502020204030204" pitchFamily="34" charset="0"/>
                <a:ea typeface="Times New Roman" panose="02020603050405020304" pitchFamily="18" charset="0"/>
              </a:rPr>
              <a:t>published</a:t>
            </a:r>
            <a:r>
              <a:rPr lang="it-IT" sz="2400" b="1" dirty="0">
                <a:solidFill>
                  <a:schemeClr val="accent1"/>
                </a:solidFill>
                <a:effectLst/>
                <a:latin typeface="Calibri" panose="020F0502020204030204" pitchFamily="34" charset="0"/>
                <a:ea typeface="Times New Roman" panose="02020603050405020304" pitchFamily="18" charset="0"/>
              </a:rPr>
              <a:t> </a:t>
            </a:r>
            <a:r>
              <a:rPr lang="it-IT" sz="2400" b="1" dirty="0" err="1">
                <a:solidFill>
                  <a:schemeClr val="accent1"/>
                </a:solidFill>
                <a:effectLst/>
                <a:latin typeface="Calibri" panose="020F0502020204030204" pitchFamily="34" charset="0"/>
                <a:ea typeface="Times New Roman" panose="02020603050405020304" pitchFamily="18" charset="0"/>
              </a:rPr>
              <a:t>eight</a:t>
            </a:r>
            <a:r>
              <a:rPr lang="it-IT" sz="2400" b="1" dirty="0">
                <a:solidFill>
                  <a:schemeClr val="accent1"/>
                </a:solidFill>
                <a:effectLst/>
                <a:latin typeface="Calibri" panose="020F0502020204030204" pitchFamily="34" charset="0"/>
                <a:ea typeface="Times New Roman" panose="02020603050405020304" pitchFamily="18" charset="0"/>
              </a:rPr>
              <a:t> </a:t>
            </a:r>
            <a:r>
              <a:rPr lang="it-IT" sz="2400" b="1" dirty="0" err="1">
                <a:solidFill>
                  <a:schemeClr val="accent1"/>
                </a:solidFill>
                <a:effectLst/>
                <a:latin typeface="Calibri" panose="020F0502020204030204" pitchFamily="34" charset="0"/>
                <a:ea typeface="Times New Roman" panose="02020603050405020304" pitchFamily="18" charset="0"/>
              </a:rPr>
              <a:t>years</a:t>
            </a:r>
            <a:r>
              <a:rPr lang="it-IT" sz="2400" b="1" dirty="0">
                <a:solidFill>
                  <a:schemeClr val="accent1"/>
                </a:solidFill>
                <a:effectLst/>
                <a:latin typeface="Calibri" panose="020F0502020204030204" pitchFamily="34" charset="0"/>
                <a:ea typeface="Times New Roman" panose="02020603050405020304" pitchFamily="18" charset="0"/>
              </a:rPr>
              <a:t> </a:t>
            </a:r>
            <a:r>
              <a:rPr lang="it-IT" sz="2400" b="1" dirty="0" err="1">
                <a:solidFill>
                  <a:schemeClr val="accent1"/>
                </a:solidFill>
                <a:effectLst/>
                <a:latin typeface="Calibri" panose="020F0502020204030204" pitchFamily="34" charset="0"/>
                <a:ea typeface="Times New Roman" panose="02020603050405020304" pitchFamily="18" charset="0"/>
              </a:rPr>
              <a:t>before</a:t>
            </a:r>
            <a:r>
              <a:rPr lang="it-IT" sz="2400" b="1" dirty="0">
                <a:solidFill>
                  <a:schemeClr val="accent1"/>
                </a:solidFill>
                <a:effectLst/>
                <a:latin typeface="Calibri" panose="020F0502020204030204" pitchFamily="34" charset="0"/>
                <a:ea typeface="Times New Roman" panose="02020603050405020304" pitchFamily="18" charset="0"/>
              </a:rPr>
              <a:t> </a:t>
            </a:r>
            <a:r>
              <a:rPr lang="it-IT" sz="2400" b="1" dirty="0" err="1">
                <a:solidFill>
                  <a:schemeClr val="accent1"/>
                </a:solidFill>
                <a:effectLst/>
                <a:latin typeface="Calibri" panose="020F0502020204030204" pitchFamily="34" charset="0"/>
                <a:ea typeface="Times New Roman" panose="02020603050405020304" pitchFamily="18" charset="0"/>
              </a:rPr>
              <a:t>Verne's</a:t>
            </a:r>
            <a:r>
              <a:rPr lang="it-IT" sz="2400" b="1" dirty="0">
                <a:solidFill>
                  <a:schemeClr val="accent1"/>
                </a:solidFill>
                <a:effectLst/>
                <a:latin typeface="Calibri" panose="020F0502020204030204" pitchFamily="34" charset="0"/>
                <a:ea typeface="Times New Roman" panose="02020603050405020304" pitchFamily="18" charset="0"/>
              </a:rPr>
              <a:t> </a:t>
            </a:r>
            <a:r>
              <a:rPr lang="it-IT" sz="2400" b="1" i="1" dirty="0">
                <a:solidFill>
                  <a:schemeClr val="accent1"/>
                </a:solidFill>
                <a:effectLst/>
                <a:latin typeface="Calibri" panose="020F0502020204030204" pitchFamily="34" charset="0"/>
                <a:ea typeface="Times New Roman" panose="02020603050405020304" pitchFamily="18" charset="0"/>
              </a:rPr>
              <a:t>From the Earth to the Moon.</a:t>
            </a:r>
          </a:p>
          <a:p>
            <a:pPr algn="just"/>
            <a:endParaRPr lang="it-IT" sz="2400" b="1" i="1" dirty="0">
              <a:solidFill>
                <a:schemeClr val="accent1"/>
              </a:solidFill>
              <a:latin typeface="Calibri" panose="020F0502020204030204" pitchFamily="34" charset="0"/>
              <a:ea typeface="Times New Roman" panose="02020603050405020304" pitchFamily="18" charset="0"/>
            </a:endParaRPr>
          </a:p>
          <a:p>
            <a:pPr algn="just"/>
            <a:r>
              <a:rPr lang="it-IT" sz="2400" b="1" i="1" dirty="0">
                <a:solidFill>
                  <a:schemeClr val="accent1"/>
                </a:solidFill>
                <a:latin typeface="Calibri" panose="020F0502020204030204" pitchFamily="34" charset="0"/>
                <a:ea typeface="Times New Roman" panose="02020603050405020304" pitchFamily="18" charset="0"/>
              </a:rPr>
              <a:t>S</a:t>
            </a:r>
            <a:r>
              <a:rPr lang="it-IT" sz="2400" b="1" dirty="0">
                <a:solidFill>
                  <a:schemeClr val="accent1"/>
                </a:solidFill>
                <a:effectLst/>
                <a:latin typeface="Calibri" panose="020F0502020204030204" pitchFamily="34" charset="0"/>
                <a:ea typeface="Times New Roman" panose="02020603050405020304" pitchFamily="18" charset="0"/>
              </a:rPr>
              <a:t>et in a </a:t>
            </a:r>
            <a:r>
              <a:rPr lang="it-IT" sz="2400" b="1" dirty="0" err="1">
                <a:solidFill>
                  <a:schemeClr val="accent1"/>
                </a:solidFill>
                <a:effectLst/>
                <a:latin typeface="Calibri" panose="020F0502020204030204" pitchFamily="34" charset="0"/>
                <a:ea typeface="Times New Roman" panose="02020603050405020304" pitchFamily="18" charset="0"/>
              </a:rPr>
              <a:t>futuristic</a:t>
            </a:r>
            <a:r>
              <a:rPr lang="it-IT" sz="2400" b="1" dirty="0">
                <a:solidFill>
                  <a:schemeClr val="accent1"/>
                </a:solidFill>
                <a:effectLst/>
                <a:latin typeface="Calibri" panose="020F0502020204030204" pitchFamily="34" charset="0"/>
                <a:ea typeface="Times New Roman" panose="02020603050405020304" pitchFamily="18" charset="0"/>
              </a:rPr>
              <a:t> 2057,  </a:t>
            </a:r>
            <a:r>
              <a:rPr lang="it-IT" sz="2400" b="1" dirty="0" err="1">
                <a:solidFill>
                  <a:schemeClr val="accent1"/>
                </a:solidFill>
                <a:effectLst/>
                <a:latin typeface="Calibri" panose="020F0502020204030204" pitchFamily="34" charset="0"/>
                <a:ea typeface="Times New Roman" panose="02020603050405020304" pitchFamily="18" charset="0"/>
              </a:rPr>
              <a:t>is</a:t>
            </a:r>
            <a:r>
              <a:rPr lang="it-IT" sz="2400" b="1" dirty="0">
                <a:solidFill>
                  <a:schemeClr val="accent1"/>
                </a:solidFill>
                <a:effectLst/>
                <a:latin typeface="Calibri" panose="020F0502020204030204" pitchFamily="34" charset="0"/>
                <a:ea typeface="Times New Roman" panose="02020603050405020304" pitchFamily="18" charset="0"/>
              </a:rPr>
              <a:t> the first </a:t>
            </a:r>
            <a:r>
              <a:rPr lang="it-IT" sz="2400" b="1" dirty="0" err="1">
                <a:solidFill>
                  <a:schemeClr val="accent1"/>
                </a:solidFill>
                <a:effectLst/>
                <a:latin typeface="Calibri" panose="020F0502020204030204" pitchFamily="34" charset="0"/>
                <a:ea typeface="Times New Roman" panose="02020603050405020304" pitchFamily="18" charset="0"/>
              </a:rPr>
              <a:t>journey</a:t>
            </a:r>
            <a:r>
              <a:rPr lang="it-IT" sz="2400" b="1" dirty="0">
                <a:solidFill>
                  <a:schemeClr val="accent1"/>
                </a:solidFill>
                <a:effectLst/>
                <a:latin typeface="Calibri" panose="020F0502020204030204" pitchFamily="34" charset="0"/>
                <a:ea typeface="Times New Roman" panose="02020603050405020304" pitchFamily="18" charset="0"/>
              </a:rPr>
              <a:t> of </a:t>
            </a:r>
            <a:r>
              <a:rPr lang="it-IT" sz="2400" b="1" dirty="0" err="1">
                <a:solidFill>
                  <a:schemeClr val="accent1"/>
                </a:solidFill>
                <a:effectLst/>
                <a:latin typeface="Calibri" panose="020F0502020204030204" pitchFamily="34" charset="0"/>
                <a:ea typeface="Times New Roman" panose="02020603050405020304" pitchFamily="18" charset="0"/>
              </a:rPr>
              <a:t>its</a:t>
            </a:r>
            <a:r>
              <a:rPr lang="it-IT" sz="2400" b="1" dirty="0">
                <a:solidFill>
                  <a:schemeClr val="accent1"/>
                </a:solidFill>
                <a:effectLst/>
                <a:latin typeface="Calibri" panose="020F0502020204030204" pitchFamily="34" charset="0"/>
                <a:ea typeface="Times New Roman" panose="02020603050405020304" pitchFamily="18" charset="0"/>
              </a:rPr>
              <a:t> </a:t>
            </a:r>
            <a:r>
              <a:rPr lang="it-IT" sz="2400" b="1" dirty="0" err="1">
                <a:solidFill>
                  <a:schemeClr val="accent1"/>
                </a:solidFill>
                <a:effectLst/>
                <a:latin typeface="Calibri" panose="020F0502020204030204" pitchFamily="34" charset="0"/>
                <a:ea typeface="Times New Roman" panose="02020603050405020304" pitchFamily="18" charset="0"/>
              </a:rPr>
              <a:t>kind</a:t>
            </a:r>
            <a:r>
              <a:rPr lang="it-IT" sz="2400" b="1" dirty="0">
                <a:solidFill>
                  <a:schemeClr val="accent1"/>
                </a:solidFill>
                <a:effectLst/>
                <a:latin typeface="Calibri" panose="020F0502020204030204" pitchFamily="34" charset="0"/>
                <a:ea typeface="Times New Roman" panose="02020603050405020304" pitchFamily="18" charset="0"/>
              </a:rPr>
              <a:t> made by a woman.</a:t>
            </a:r>
            <a:endParaRPr lang="it-IT" sz="2400" b="1" dirty="0">
              <a:solidFill>
                <a:schemeClr val="accent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59410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EA3DCC1-8832-9BB6-6497-24D46BF1614A}"/>
              </a:ext>
            </a:extLst>
          </p:cNvPr>
          <p:cNvSpPr txBox="1"/>
          <p:nvPr/>
        </p:nvSpPr>
        <p:spPr>
          <a:xfrm>
            <a:off x="329043" y="514348"/>
            <a:ext cx="10242703" cy="523220"/>
          </a:xfrm>
          <a:prstGeom prst="rect">
            <a:avLst/>
          </a:prstGeom>
          <a:noFill/>
        </p:spPr>
        <p:txBody>
          <a:bodyPr wrap="square" rtlCol="0">
            <a:spAutoFit/>
          </a:bodyPr>
          <a:lstStyle/>
          <a:p>
            <a:r>
              <a:rPr lang="en-US"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3 forerunners of the Nineteenth century </a:t>
            </a:r>
          </a:p>
        </p:txBody>
      </p:sp>
      <p:sp>
        <p:nvSpPr>
          <p:cNvPr id="4" name="CasellaDiTesto 3">
            <a:extLst>
              <a:ext uri="{FF2B5EF4-FFF2-40B4-BE49-F238E27FC236}">
                <a16:creationId xmlns:a16="http://schemas.microsoft.com/office/drawing/2014/main" id="{481B65C7-D4D2-5C2C-8162-0100FF981ECB}"/>
              </a:ext>
            </a:extLst>
          </p:cNvPr>
          <p:cNvSpPr txBox="1"/>
          <p:nvPr/>
        </p:nvSpPr>
        <p:spPr>
          <a:xfrm>
            <a:off x="894440" y="1438712"/>
            <a:ext cx="6966193" cy="1990288"/>
          </a:xfrm>
          <a:prstGeom prst="rect">
            <a:avLst/>
          </a:prstGeom>
          <a:noFill/>
        </p:spPr>
        <p:txBody>
          <a:bodyPr wrap="square">
            <a:spAutoFit/>
          </a:bodyPr>
          <a:lstStyle/>
          <a:p>
            <a:pPr algn="just">
              <a:lnSpc>
                <a:spcPct val="107000"/>
              </a:lnSpc>
              <a:spcAft>
                <a:spcPts val="800"/>
              </a:spcAft>
            </a:pPr>
            <a:r>
              <a:rPr lang="it-IT" sz="22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In 1871 Louis Auguste </a:t>
            </a:r>
            <a:r>
              <a:rPr lang="it-IT" sz="22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Blanqui</a:t>
            </a:r>
            <a:r>
              <a:rPr lang="it-IT" sz="22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french </a:t>
            </a:r>
            <a:r>
              <a:rPr lang="it-IT" sz="22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astronomy</a:t>
            </a:r>
            <a:r>
              <a:rPr lang="it-IT" sz="22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and </a:t>
            </a:r>
            <a:r>
              <a:rPr lang="it-IT" sz="22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revolutionary</a:t>
            </a:r>
            <a:r>
              <a:rPr lang="it-IT" sz="22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a:t>
            </a:r>
            <a:r>
              <a:rPr lang="it-IT" sz="22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r>
              <a:rPr lang="it-IT" sz="22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as</a:t>
            </a:r>
            <a:r>
              <a:rPr lang="it-IT" sz="22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for </a:t>
            </a:r>
            <a:r>
              <a:rPr lang="it-IT" sz="22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most</a:t>
            </a:r>
            <a:r>
              <a:rPr lang="it-IT" sz="22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of </a:t>
            </a:r>
            <a:r>
              <a:rPr lang="it-IT" sz="22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his</a:t>
            </a:r>
            <a:r>
              <a:rPr lang="it-IT" sz="22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life </a:t>
            </a:r>
            <a:r>
              <a:rPr lang="it-IT" sz="22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is</a:t>
            </a:r>
            <a:r>
              <a:rPr lang="it-IT" sz="22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in </a:t>
            </a:r>
            <a:r>
              <a:rPr lang="it-IT" sz="22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prison</a:t>
            </a:r>
            <a:r>
              <a:rPr lang="it-IT" sz="2200" b="1" kern="100" dirty="0">
                <a:solidFill>
                  <a:schemeClr val="accent1"/>
                </a:solidFill>
                <a:latin typeface="Calibri" panose="020F0502020204030204" pitchFamily="34" charset="0"/>
                <a:ea typeface="Calibri" panose="020F0502020204030204" pitchFamily="34" charset="0"/>
                <a:cs typeface="Calibri" panose="020F0502020204030204" pitchFamily="34" charset="0"/>
              </a:rPr>
              <a:t>.</a:t>
            </a:r>
          </a:p>
          <a:p>
            <a:pPr algn="just">
              <a:lnSpc>
                <a:spcPct val="107000"/>
              </a:lnSpc>
              <a:spcAft>
                <a:spcPts val="800"/>
              </a:spcAft>
            </a:pPr>
            <a:r>
              <a:rPr lang="it-IT" sz="22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There</a:t>
            </a:r>
            <a:r>
              <a:rPr lang="it-IT" sz="22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he </a:t>
            </a:r>
            <a:r>
              <a:rPr lang="it-IT" sz="22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composed</a:t>
            </a:r>
            <a:r>
              <a:rPr lang="it-IT" sz="22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 </a:t>
            </a:r>
            <a:r>
              <a:rPr lang="it-IT" sz="22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visionary</a:t>
            </a:r>
            <a:r>
              <a:rPr lang="it-IT" sz="22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it-IT" sz="22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treatise</a:t>
            </a:r>
            <a:r>
              <a:rPr lang="it-IT" sz="22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it-IT" sz="2200" b="1" i="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Eternity</a:t>
            </a:r>
            <a:r>
              <a:rPr lang="it-IT" sz="2200" b="1" i="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by the stars</a:t>
            </a:r>
            <a:r>
              <a:rPr lang="it-IT" sz="22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fr-FR" sz="2200" b="1" i="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L'Eternité par les astres</a:t>
            </a:r>
            <a:r>
              <a:rPr lang="fr-FR" sz="22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a:t>
            </a:r>
            <a:r>
              <a:rPr lang="it-IT" sz="22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of "</a:t>
            </a:r>
            <a:r>
              <a:rPr lang="it-IT" sz="22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metaphysical</a:t>
            </a:r>
            <a:r>
              <a:rPr lang="it-IT" sz="22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it-IT" sz="22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astronomy</a:t>
            </a:r>
            <a:r>
              <a:rPr lang="it-IT" sz="22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it-IT" sz="22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which</a:t>
            </a:r>
            <a:r>
              <a:rPr lang="it-IT" sz="22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it-IT" sz="22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advances</a:t>
            </a:r>
            <a:r>
              <a:rPr lang="it-IT" sz="22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 </a:t>
            </a:r>
            <a:r>
              <a:rPr lang="it-IT" sz="22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dizzying</a:t>
            </a:r>
            <a:r>
              <a:rPr lang="it-IT" sz="22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it-IT" sz="22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hypothesis</a:t>
            </a:r>
            <a:r>
              <a:rPr lang="it-IT" sz="22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endParaRPr lang="it-IT" sz="22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asellaDiTesto 6">
            <a:extLst>
              <a:ext uri="{FF2B5EF4-FFF2-40B4-BE49-F238E27FC236}">
                <a16:creationId xmlns:a16="http://schemas.microsoft.com/office/drawing/2014/main" id="{56E20828-F2FA-9703-5F77-C0AEBDBE580B}"/>
              </a:ext>
            </a:extLst>
          </p:cNvPr>
          <p:cNvSpPr txBox="1"/>
          <p:nvPr/>
        </p:nvSpPr>
        <p:spPr>
          <a:xfrm>
            <a:off x="894439" y="3893871"/>
            <a:ext cx="6966194" cy="2800767"/>
          </a:xfrm>
          <a:prstGeom prst="rect">
            <a:avLst/>
          </a:prstGeom>
          <a:noFill/>
        </p:spPr>
        <p:txBody>
          <a:bodyPr wrap="square">
            <a:spAutoFit/>
          </a:bodyPr>
          <a:lstStyle/>
          <a:p>
            <a:pPr algn="just"/>
            <a:r>
              <a:rPr lang="en-US" sz="2200" b="1" dirty="0">
                <a:solidFill>
                  <a:schemeClr val="accent1"/>
                </a:solidFill>
                <a:latin typeface="Calibri" panose="020F0502020204030204" pitchFamily="34" charset="0"/>
                <a:ea typeface="Calibri" panose="020F0502020204030204" pitchFamily="34" charset="0"/>
                <a:cs typeface="Calibri" panose="020F0502020204030204" pitchFamily="34" charset="0"/>
              </a:rPr>
              <a:t>«Every star, any star exists an infinite number of times in time and space, not in just one of its forms, but as it is in each of the moments of its existence, from birth to death. And all the beings scattered across its surface, large and small, living or inanimate, share the privilege of this </a:t>
            </a:r>
            <a:r>
              <a:rPr lang="en-US" sz="2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perenniality</a:t>
            </a:r>
            <a:r>
              <a:rPr lang="en-US" sz="2200" b="1" dirty="0">
                <a:solidFill>
                  <a:schemeClr val="accent1"/>
                </a:solidFill>
                <a:latin typeface="Calibri" panose="020F0502020204030204" pitchFamily="34" charset="0"/>
                <a:ea typeface="Calibri" panose="020F0502020204030204" pitchFamily="34" charset="0"/>
                <a:cs typeface="Calibri" panose="020F0502020204030204" pitchFamily="34" charset="0"/>
              </a:rPr>
              <a:t>. The earth is one of the celestial bodies. Every human being is therefore eternal, in each of the moments of his existence.»</a:t>
            </a:r>
            <a:endParaRPr lang="it-IT" sz="22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Immagine 5">
            <a:extLst>
              <a:ext uri="{FF2B5EF4-FFF2-40B4-BE49-F238E27FC236}">
                <a16:creationId xmlns:a16="http://schemas.microsoft.com/office/drawing/2014/main" id="{D0D84477-F4C3-9B8C-A745-61F3C4799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6588" y="1663165"/>
            <a:ext cx="2590973" cy="4157267"/>
          </a:xfrm>
          <a:prstGeom prst="rect">
            <a:avLst/>
          </a:prstGeom>
        </p:spPr>
      </p:pic>
    </p:spTree>
    <p:extLst>
      <p:ext uri="{BB962C8B-B14F-4D97-AF65-F5344CB8AC3E}">
        <p14:creationId xmlns:p14="http://schemas.microsoft.com/office/powerpoint/2010/main" val="94227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05C112A-DA3E-EC16-70F1-6EF26792D1DB}"/>
              </a:ext>
            </a:extLst>
          </p:cNvPr>
          <p:cNvSpPr txBox="1"/>
          <p:nvPr/>
        </p:nvSpPr>
        <p:spPr>
          <a:xfrm>
            <a:off x="469734" y="-213016"/>
            <a:ext cx="6400801" cy="1323439"/>
          </a:xfrm>
          <a:prstGeom prst="rect">
            <a:avLst/>
          </a:prstGeom>
          <a:noFill/>
        </p:spPr>
        <p:txBody>
          <a:bodyPr wrap="square" rtlCol="0">
            <a:spAutoFit/>
          </a:bodyPr>
          <a:lstStyle/>
          <a:p>
            <a:endParaRPr lang="it-IT" sz="40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r>
              <a:rPr lang="it-IT" sz="4000" b="1" dirty="0">
                <a:solidFill>
                  <a:schemeClr val="accent1"/>
                </a:solidFill>
                <a:latin typeface="Calibri" panose="020F0502020204030204" pitchFamily="34" charset="0"/>
                <a:ea typeface="Calibri" panose="020F0502020204030204" pitchFamily="34" charset="0"/>
                <a:cs typeface="Calibri" panose="020F0502020204030204" pitchFamily="34" charset="0"/>
              </a:rPr>
              <a:t>TOPICS </a:t>
            </a:r>
          </a:p>
        </p:txBody>
      </p:sp>
      <p:sp>
        <p:nvSpPr>
          <p:cNvPr id="7" name="CasellaDiTesto 6">
            <a:extLst>
              <a:ext uri="{FF2B5EF4-FFF2-40B4-BE49-F238E27FC236}">
                <a16:creationId xmlns:a16="http://schemas.microsoft.com/office/drawing/2014/main" id="{EAB56FEC-6746-2414-37AD-2C3FBBB34D46}"/>
              </a:ext>
            </a:extLst>
          </p:cNvPr>
          <p:cNvSpPr txBox="1"/>
          <p:nvPr/>
        </p:nvSpPr>
        <p:spPr>
          <a:xfrm>
            <a:off x="896112" y="1206676"/>
            <a:ext cx="9570233" cy="5553508"/>
          </a:xfrm>
          <a:prstGeom prst="rect">
            <a:avLst/>
          </a:prstGeom>
          <a:noFill/>
        </p:spPr>
        <p:txBody>
          <a:bodyPr wrap="square">
            <a:spAutoFit/>
          </a:bodyPr>
          <a:lstStyle/>
          <a:p>
            <a:pPr algn="just">
              <a:lnSpc>
                <a:spcPct val="107000"/>
              </a:lnSpc>
              <a:spcAft>
                <a:spcPts val="800"/>
              </a:spcAft>
            </a:pPr>
            <a:r>
              <a:rPr lang="en-US" sz="28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Now take a look at some typical themes of modern science fiction with a particular connection to Space and Space Exploration.</a:t>
            </a:r>
          </a:p>
          <a:p>
            <a:pPr marL="514350" indent="-514350" algn="just">
              <a:lnSpc>
                <a:spcPct val="107000"/>
              </a:lnSpc>
              <a:spcAft>
                <a:spcPts val="800"/>
              </a:spcAft>
              <a:buFont typeface="+mj-lt"/>
              <a:buAutoNum type="arabicPeriod"/>
            </a:pPr>
            <a:r>
              <a:rPr lang="it-IT" sz="2800" b="1" kern="100" dirty="0" err="1">
                <a:solidFill>
                  <a:schemeClr val="accent1"/>
                </a:solidFill>
                <a:latin typeface="Calibri" panose="020F0502020204030204" pitchFamily="34" charset="0"/>
                <a:ea typeface="Calibri" panose="020F0502020204030204" pitchFamily="34" charset="0"/>
                <a:cs typeface="Calibri" panose="020F0502020204030204" pitchFamily="34" charset="0"/>
              </a:rPr>
              <a:t>Imagination</a:t>
            </a:r>
            <a:r>
              <a:rPr lang="it-IT" sz="2800" b="1" kern="1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it-IT" sz="2800" b="1" kern="100" dirty="0" err="1">
                <a:solidFill>
                  <a:schemeClr val="accent1"/>
                </a:solidFill>
                <a:latin typeface="Calibri" panose="020F0502020204030204" pitchFamily="34" charset="0"/>
                <a:ea typeface="Calibri" panose="020F0502020204030204" pitchFamily="34" charset="0"/>
                <a:cs typeface="Calibri" panose="020F0502020204030204" pitchFamily="34" charset="0"/>
              </a:rPr>
              <a:t>as</a:t>
            </a:r>
            <a:r>
              <a:rPr lang="it-IT" sz="2800" b="1" kern="1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2800" b="1" kern="100" dirty="0">
                <a:solidFill>
                  <a:schemeClr val="accent1"/>
                </a:solidFill>
                <a:latin typeface="Calibri" panose="020F0502020204030204" pitchFamily="34" charset="0"/>
                <a:ea typeface="Calibri" panose="020F0502020204030204" pitchFamily="34" charset="0"/>
                <a:cs typeface="Calibri" panose="020F0502020204030204" pitchFamily="34" charset="0"/>
              </a:rPr>
              <a:t>ability to imagine new worlds and new ways of human behavior.</a:t>
            </a:r>
          </a:p>
          <a:p>
            <a:pPr marL="514350" indent="-514350" algn="just">
              <a:lnSpc>
                <a:spcPct val="107000"/>
              </a:lnSpc>
              <a:spcAft>
                <a:spcPts val="800"/>
              </a:spcAft>
              <a:buFont typeface="+mj-lt"/>
              <a:buAutoNum type="arabicPeriod"/>
            </a:pPr>
            <a:r>
              <a:rPr lang="it-IT" sz="28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Optimism</a:t>
            </a:r>
            <a:r>
              <a:rPr lang="it-IT" sz="28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en-US" sz="28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thinking in positive terms, especially after  dramatic and destructive events such as war</a:t>
            </a:r>
            <a:r>
              <a:rPr lang="en-US" sz="2800" b="1" kern="100" dirty="0">
                <a:solidFill>
                  <a:schemeClr val="accent1"/>
                </a:solidFill>
                <a:latin typeface="Calibri" panose="020F0502020204030204" pitchFamily="34" charset="0"/>
                <a:ea typeface="Calibri" panose="020F0502020204030204" pitchFamily="34" charset="0"/>
                <a:cs typeface="Calibri" panose="020F0502020204030204" pitchFamily="34" charset="0"/>
              </a:rPr>
              <a:t>.</a:t>
            </a:r>
            <a:endParaRPr lang="it-IT" sz="2800" b="1" kern="1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514350" indent="-514350" algn="just">
              <a:lnSpc>
                <a:spcPct val="107000"/>
              </a:lnSpc>
              <a:spcAft>
                <a:spcPts val="800"/>
              </a:spcAft>
              <a:buFont typeface="+mj-lt"/>
              <a:buAutoNum type="arabicPeriod"/>
            </a:pPr>
            <a:r>
              <a:rPr lang="it-IT" sz="2800" b="1" kern="100" dirty="0">
                <a:solidFill>
                  <a:schemeClr val="accent1"/>
                </a:solidFill>
                <a:latin typeface="Calibri" panose="020F0502020204030204" pitchFamily="34" charset="0"/>
                <a:ea typeface="Calibri" panose="020F0502020204030204" pitchFamily="34" charset="0"/>
                <a:cs typeface="Calibri" panose="020F0502020204030204" pitchFamily="34" charset="0"/>
              </a:rPr>
              <a:t>Warning from Space: </a:t>
            </a:r>
            <a:r>
              <a:rPr lang="en-US" sz="2800" b="1" kern="100" dirty="0">
                <a:solidFill>
                  <a:schemeClr val="accent1"/>
                </a:solidFill>
                <a:latin typeface="Calibri" panose="020F0502020204030204" pitchFamily="34" charset="0"/>
                <a:ea typeface="Calibri" panose="020F0502020204030204" pitchFamily="34" charset="0"/>
                <a:cs typeface="Calibri" panose="020F0502020204030204" pitchFamily="34" charset="0"/>
              </a:rPr>
              <a:t>knowledge of new worlds can also include dramatic warning messages.</a:t>
            </a:r>
          </a:p>
          <a:p>
            <a:pPr marL="514350" indent="-514350" algn="just">
              <a:lnSpc>
                <a:spcPct val="107000"/>
              </a:lnSpc>
              <a:spcAft>
                <a:spcPts val="800"/>
              </a:spcAft>
              <a:buFont typeface="+mj-lt"/>
              <a:buAutoNum type="arabicPeriod"/>
            </a:pPr>
            <a:r>
              <a:rPr lang="it-IT" sz="2800" b="1" kern="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Threat</a:t>
            </a:r>
            <a:r>
              <a:rPr lang="it-IT" sz="28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from Space: S</a:t>
            </a:r>
            <a:r>
              <a:rPr lang="en-US" sz="2800" b="1"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pace and New worlds can also bring threats.</a:t>
            </a:r>
            <a:endParaRPr lang="it-IT" sz="28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9548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6E6091E-14CC-FDE2-AF43-5DBF471CE487}"/>
              </a:ext>
            </a:extLst>
          </p:cNvPr>
          <p:cNvSpPr txBox="1"/>
          <p:nvPr/>
        </p:nvSpPr>
        <p:spPr>
          <a:xfrm>
            <a:off x="835152" y="768148"/>
            <a:ext cx="10314432" cy="1384995"/>
          </a:xfrm>
          <a:prstGeom prst="rect">
            <a:avLst/>
          </a:prstGeom>
          <a:noFill/>
        </p:spPr>
        <p:txBody>
          <a:bodyPr wrap="square" rtlCol="0">
            <a:spAutoFit/>
          </a:bodyPr>
          <a:lstStyle/>
          <a:p>
            <a:pPr algn="just"/>
            <a:r>
              <a:rPr lang="it-IT" sz="2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Imagination</a:t>
            </a:r>
            <a:r>
              <a:rPr lang="it-IT"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2800" b="1" i="1" dirty="0">
                <a:solidFill>
                  <a:schemeClr val="accent1"/>
                </a:solidFill>
                <a:latin typeface="Calibri" panose="020F0502020204030204" pitchFamily="34" charset="0"/>
                <a:ea typeface="Calibri" panose="020F0502020204030204" pitchFamily="34" charset="0"/>
                <a:cs typeface="Calibri" panose="020F0502020204030204" pitchFamily="34" charset="0"/>
              </a:rPr>
              <a:t>From the Earth to the Moon -  </a:t>
            </a:r>
            <a:r>
              <a:rPr lang="fr-FR" sz="2800" b="1" i="1" dirty="0">
                <a:solidFill>
                  <a:schemeClr val="accent1"/>
                </a:solidFill>
                <a:latin typeface="Calibri" panose="020F0502020204030204" pitchFamily="34" charset="0"/>
                <a:ea typeface="Calibri" panose="020F0502020204030204" pitchFamily="34" charset="0"/>
                <a:cs typeface="Calibri" panose="020F0502020204030204" pitchFamily="34" charset="0"/>
              </a:rPr>
              <a:t>De la Terre à la Lune, trajet direct en 97 heures 20 minutes</a:t>
            </a:r>
            <a:endParaRPr lang="it-IT" sz="2800" b="1" i="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endParaRPr lang="it-IT" sz="28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CasellaDiTesto 4">
            <a:extLst>
              <a:ext uri="{FF2B5EF4-FFF2-40B4-BE49-F238E27FC236}">
                <a16:creationId xmlns:a16="http://schemas.microsoft.com/office/drawing/2014/main" id="{57882343-3753-BA9F-2F6B-07A4CCCF11E0}"/>
              </a:ext>
            </a:extLst>
          </p:cNvPr>
          <p:cNvSpPr txBox="1"/>
          <p:nvPr/>
        </p:nvSpPr>
        <p:spPr>
          <a:xfrm>
            <a:off x="1042416" y="1460645"/>
            <a:ext cx="3513068" cy="4893647"/>
          </a:xfrm>
          <a:prstGeom prst="rect">
            <a:avLst/>
          </a:prstGeom>
          <a:noFill/>
        </p:spPr>
        <p:txBody>
          <a:bodyPr wrap="square">
            <a:spAutoFit/>
          </a:bodyPr>
          <a:lstStyle/>
          <a:p>
            <a:r>
              <a:rPr lang="en-US" sz="2400" b="1" dirty="0">
                <a:solidFill>
                  <a:schemeClr val="accent5"/>
                </a:solidFill>
                <a:latin typeface="Calibri" panose="020F0502020204030204" pitchFamily="34" charset="0"/>
                <a:ea typeface="Calibri" panose="020F0502020204030204" pitchFamily="34" charset="0"/>
                <a:cs typeface="Calibri" panose="020F0502020204030204" pitchFamily="34" charset="0"/>
              </a:rPr>
              <a:t> </a:t>
            </a:r>
          </a:p>
          <a:p>
            <a:pPr algn="just"/>
            <a:endParaRPr lang="en-US" sz="24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algn="just"/>
            <a:r>
              <a:rPr lang="en-US" sz="2400" b="1" dirty="0">
                <a:solidFill>
                  <a:schemeClr val="accent1"/>
                </a:solidFill>
                <a:latin typeface="Calibri" panose="020F0502020204030204" pitchFamily="34" charset="0"/>
                <a:ea typeface="Calibri" panose="020F0502020204030204" pitchFamily="34" charset="0"/>
                <a:cs typeface="Calibri" panose="020F0502020204030204" pitchFamily="34" charset="0"/>
              </a:rPr>
              <a:t>1865: The first masterpiece of modern science fiction in which Jules Verne imagines the journey to the moon by a group of scientists and technologists.</a:t>
            </a:r>
          </a:p>
          <a:p>
            <a:pPr algn="just"/>
            <a:r>
              <a:rPr lang="en-US" sz="24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p>
          <a:p>
            <a:pPr algn="just"/>
            <a:endParaRPr lang="en-US" sz="24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endParaRPr lang="en-US" sz="2400" b="1" dirty="0">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a:p>
            <a:r>
              <a:rPr lang="en-US" sz="2400" b="1" dirty="0">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rPr>
              <a:t> </a:t>
            </a:r>
            <a:endParaRPr lang="it-IT" sz="2400" b="1" dirty="0">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Immagine 2">
            <a:extLst>
              <a:ext uri="{FF2B5EF4-FFF2-40B4-BE49-F238E27FC236}">
                <a16:creationId xmlns:a16="http://schemas.microsoft.com/office/drawing/2014/main" id="{6E56F4B8-46E4-CC5C-D223-B2992A4AA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835" y="1715204"/>
            <a:ext cx="2980487" cy="4707695"/>
          </a:xfrm>
          <a:prstGeom prst="rect">
            <a:avLst/>
          </a:prstGeom>
        </p:spPr>
      </p:pic>
      <p:pic>
        <p:nvPicPr>
          <p:cNvPr id="4" name="Immagine 3">
            <a:extLst>
              <a:ext uri="{FF2B5EF4-FFF2-40B4-BE49-F238E27FC236}">
                <a16:creationId xmlns:a16="http://schemas.microsoft.com/office/drawing/2014/main" id="{3ABDCCD4-6B7D-790B-27EA-59C7732C05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9391" y="1778666"/>
            <a:ext cx="2997457" cy="4644233"/>
          </a:xfrm>
          <a:prstGeom prst="rect">
            <a:avLst/>
          </a:prstGeom>
        </p:spPr>
      </p:pic>
    </p:spTree>
    <p:extLst>
      <p:ext uri="{BB962C8B-B14F-4D97-AF65-F5344CB8AC3E}">
        <p14:creationId xmlns:p14="http://schemas.microsoft.com/office/powerpoint/2010/main" val="1293034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6E6091E-14CC-FDE2-AF43-5DBF471CE487}"/>
              </a:ext>
            </a:extLst>
          </p:cNvPr>
          <p:cNvSpPr txBox="1"/>
          <p:nvPr/>
        </p:nvSpPr>
        <p:spPr>
          <a:xfrm>
            <a:off x="441188" y="220771"/>
            <a:ext cx="9745550" cy="523220"/>
          </a:xfrm>
          <a:prstGeom prst="rect">
            <a:avLst/>
          </a:prstGeom>
          <a:noFill/>
        </p:spPr>
        <p:txBody>
          <a:bodyPr wrap="square" rtlCol="0">
            <a:spAutoFit/>
          </a:bodyPr>
          <a:lstStyle/>
          <a:p>
            <a:r>
              <a:rPr lang="it-IT" sz="2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Optimism</a:t>
            </a:r>
            <a:r>
              <a:rPr lang="it-IT"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  after the Second World War </a:t>
            </a:r>
          </a:p>
        </p:txBody>
      </p:sp>
      <p:pic>
        <p:nvPicPr>
          <p:cNvPr id="9" name="Immagine 8">
            <a:extLst>
              <a:ext uri="{FF2B5EF4-FFF2-40B4-BE49-F238E27FC236}">
                <a16:creationId xmlns:a16="http://schemas.microsoft.com/office/drawing/2014/main" id="{BC49A9E6-7A8C-9DF0-A21A-0A6DA7DAD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8616" y="3403250"/>
            <a:ext cx="34767" cy="51499"/>
          </a:xfrm>
          <a:prstGeom prst="rect">
            <a:avLst/>
          </a:prstGeom>
        </p:spPr>
      </p:pic>
      <p:pic>
        <p:nvPicPr>
          <p:cNvPr id="10" name="Immagine 9">
            <a:extLst>
              <a:ext uri="{FF2B5EF4-FFF2-40B4-BE49-F238E27FC236}">
                <a16:creationId xmlns:a16="http://schemas.microsoft.com/office/drawing/2014/main" id="{B83C6418-3C40-4345-2F74-A94B0BACCC7F}"/>
              </a:ext>
            </a:extLst>
          </p:cNvPr>
          <p:cNvPicPr>
            <a:picLocks noChangeAspect="1"/>
          </p:cNvPicPr>
          <p:nvPr/>
        </p:nvPicPr>
        <p:blipFill>
          <a:blip r:embed="rId3"/>
          <a:stretch>
            <a:fillRect/>
          </a:stretch>
        </p:blipFill>
        <p:spPr>
          <a:xfrm>
            <a:off x="9064375" y="2027310"/>
            <a:ext cx="2526004" cy="3741644"/>
          </a:xfrm>
          <a:prstGeom prst="rect">
            <a:avLst/>
          </a:prstGeom>
        </p:spPr>
      </p:pic>
      <p:sp>
        <p:nvSpPr>
          <p:cNvPr id="5" name="CasellaDiTesto 4">
            <a:extLst>
              <a:ext uri="{FF2B5EF4-FFF2-40B4-BE49-F238E27FC236}">
                <a16:creationId xmlns:a16="http://schemas.microsoft.com/office/drawing/2014/main" id="{D46F6857-F491-C070-B5C7-03DC8232C2D1}"/>
              </a:ext>
            </a:extLst>
          </p:cNvPr>
          <p:cNvSpPr txBox="1"/>
          <p:nvPr/>
        </p:nvSpPr>
        <p:spPr>
          <a:xfrm>
            <a:off x="928716" y="801619"/>
            <a:ext cx="4397820" cy="6247864"/>
          </a:xfrm>
          <a:prstGeom prst="rect">
            <a:avLst/>
          </a:prstGeom>
          <a:noFill/>
        </p:spPr>
        <p:txBody>
          <a:bodyPr wrap="square">
            <a:spAutoFit/>
          </a:bodyPr>
          <a:lstStyle/>
          <a:p>
            <a:endParaRPr lang="en-US" sz="22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algn="just"/>
            <a:r>
              <a:rPr lang="en-US" sz="2400" b="1" dirty="0">
                <a:solidFill>
                  <a:schemeClr val="accent1"/>
                </a:solidFill>
                <a:latin typeface="Calibri" panose="020F0502020204030204" pitchFamily="34" charset="0"/>
                <a:ea typeface="Calibri" panose="020F0502020204030204" pitchFamily="34" charset="0"/>
                <a:cs typeface="Calibri" panose="020F0502020204030204" pitchFamily="34" charset="0"/>
              </a:rPr>
              <a:t>In 1949, </a:t>
            </a:r>
            <a:r>
              <a:rPr lang="it-IT" sz="2400" b="1" dirty="0">
                <a:solidFill>
                  <a:schemeClr val="accent1"/>
                </a:solidFill>
                <a:latin typeface="Calibri" panose="020F0502020204030204" pitchFamily="34" charset="0"/>
                <a:ea typeface="Times New Roman" panose="02020603050405020304" pitchFamily="18" charset="0"/>
              </a:rPr>
              <a:t>«</a:t>
            </a:r>
            <a:r>
              <a:rPr lang="en-US" sz="2400" b="1" dirty="0">
                <a:solidFill>
                  <a:schemeClr val="accent1"/>
                </a:solidFill>
                <a:latin typeface="Calibri" panose="020F0502020204030204" pitchFamily="34" charset="0"/>
                <a:ea typeface="Calibri" panose="020F0502020204030204" pitchFamily="34" charset="0"/>
                <a:cs typeface="Calibri" panose="020F0502020204030204" pitchFamily="34" charset="0"/>
              </a:rPr>
              <a:t>Popular Science</a:t>
            </a:r>
            <a:r>
              <a:rPr lang="it-IT" sz="2400" b="1" dirty="0">
                <a:solidFill>
                  <a:schemeClr val="accent1"/>
                </a:solidFill>
                <a:effectLst/>
                <a:latin typeface="Calibri" panose="020F0502020204030204" pitchFamily="34" charset="0"/>
                <a:ea typeface="Times New Roman" panose="02020603050405020304" pitchFamily="18" charset="0"/>
              </a:rPr>
              <a:t>»</a:t>
            </a:r>
            <a:r>
              <a:rPr lang="en-US" sz="2400" b="1" dirty="0">
                <a:solidFill>
                  <a:schemeClr val="accent1"/>
                </a:solidFill>
                <a:latin typeface="Calibri" panose="020F0502020204030204" pitchFamily="34" charset="0"/>
                <a:ea typeface="Calibri" panose="020F0502020204030204" pitchFamily="34" charset="0"/>
                <a:cs typeface="Calibri" panose="020F0502020204030204" pitchFamily="34" charset="0"/>
              </a:rPr>
              <a:t>, the oldest scientific dissemination magazine, talks about a possible "new moon“.</a:t>
            </a:r>
          </a:p>
          <a:p>
            <a:pPr algn="just"/>
            <a:endParaRPr lang="en-US" sz="24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algn="just"/>
            <a:r>
              <a:rPr lang="en-US" sz="2400" b="1" dirty="0">
                <a:solidFill>
                  <a:schemeClr val="accent1"/>
                </a:solidFill>
                <a:latin typeface="Calibri" panose="020F0502020204030204" pitchFamily="34" charset="0"/>
                <a:ea typeface="Calibri" panose="020F0502020204030204" pitchFamily="34" charset="0"/>
                <a:cs typeface="Calibri" panose="020F0502020204030204" pitchFamily="34" charset="0"/>
              </a:rPr>
              <a:t>It actually refers to the new speed capabilities of vehicles such as rockets.</a:t>
            </a:r>
          </a:p>
          <a:p>
            <a:pPr algn="just"/>
            <a:endParaRPr lang="en-US" sz="24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algn="just"/>
            <a:r>
              <a:rPr lang="en-US" sz="2400" b="1" dirty="0">
                <a:solidFill>
                  <a:schemeClr val="accent1"/>
                </a:solidFill>
                <a:latin typeface="Calibri" panose="020F0502020204030204" pitchFamily="34" charset="0"/>
                <a:ea typeface="Calibri" panose="020F0502020204030204" pitchFamily="34" charset="0"/>
                <a:cs typeface="Calibri" panose="020F0502020204030204" pitchFamily="34" charset="0"/>
              </a:rPr>
              <a:t>How we can  read in the article: </a:t>
            </a:r>
          </a:p>
          <a:p>
            <a:pPr algn="just"/>
            <a:r>
              <a:rPr lang="en-US" sz="2400" b="1" i="1" dirty="0">
                <a:solidFill>
                  <a:schemeClr val="accent1"/>
                </a:solidFill>
                <a:latin typeface="Calibri" panose="020F0502020204030204" pitchFamily="34" charset="0"/>
                <a:ea typeface="Calibri" panose="020F0502020204030204" pitchFamily="34" charset="0"/>
                <a:cs typeface="Calibri" panose="020F0502020204030204" pitchFamily="34" charset="0"/>
              </a:rPr>
              <a:t>“One rocket has already pierced the earth's atmosphere.</a:t>
            </a:r>
          </a:p>
          <a:p>
            <a:pPr algn="just"/>
            <a:r>
              <a:rPr lang="en-US" sz="2400" b="1" i="1" dirty="0">
                <a:solidFill>
                  <a:schemeClr val="accent1"/>
                </a:solidFill>
                <a:latin typeface="Calibri" panose="020F0502020204030204" pitchFamily="34" charset="0"/>
                <a:ea typeface="Calibri" panose="020F0502020204030204" pitchFamily="34" charset="0"/>
                <a:cs typeface="Calibri" panose="020F0502020204030204" pitchFamily="34" charset="0"/>
              </a:rPr>
              <a:t>A faster one might leave it and circle forever.”</a:t>
            </a:r>
          </a:p>
          <a:p>
            <a:endParaRPr lang="en-US" sz="2400" dirty="0"/>
          </a:p>
          <a:p>
            <a:endParaRPr lang="it-IT" dirty="0"/>
          </a:p>
        </p:txBody>
      </p:sp>
      <p:pic>
        <p:nvPicPr>
          <p:cNvPr id="7" name="Immagine 6">
            <a:extLst>
              <a:ext uri="{FF2B5EF4-FFF2-40B4-BE49-F238E27FC236}">
                <a16:creationId xmlns:a16="http://schemas.microsoft.com/office/drawing/2014/main" id="{2DD552C5-3D94-21B5-EE9E-B99C25FFB938}"/>
              </a:ext>
            </a:extLst>
          </p:cNvPr>
          <p:cNvPicPr>
            <a:picLocks noChangeAspect="1"/>
          </p:cNvPicPr>
          <p:nvPr/>
        </p:nvPicPr>
        <p:blipFill>
          <a:blip r:embed="rId4"/>
          <a:stretch>
            <a:fillRect/>
          </a:stretch>
        </p:blipFill>
        <p:spPr>
          <a:xfrm>
            <a:off x="5932453" y="1374364"/>
            <a:ext cx="2526004" cy="3710983"/>
          </a:xfrm>
          <a:prstGeom prst="rect">
            <a:avLst/>
          </a:prstGeom>
        </p:spPr>
      </p:pic>
    </p:spTree>
    <p:extLst>
      <p:ext uri="{BB962C8B-B14F-4D97-AF65-F5344CB8AC3E}">
        <p14:creationId xmlns:p14="http://schemas.microsoft.com/office/powerpoint/2010/main" val="423174655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1051</TotalTime>
  <Words>2396</Words>
  <Application>Microsoft Office PowerPoint</Application>
  <PresentationFormat>Widescreen</PresentationFormat>
  <Paragraphs>192</Paragraphs>
  <Slides>24</Slides>
  <Notes>10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24</vt:i4>
      </vt:variant>
    </vt:vector>
  </HeadingPairs>
  <TitlesOfParts>
    <vt:vector size="30" baseType="lpstr">
      <vt:lpstr>Arial</vt:lpstr>
      <vt:lpstr>Calibri</vt:lpstr>
      <vt:lpstr>Calibri Light</vt:lpstr>
      <vt:lpstr>inherit</vt:lpstr>
      <vt:lpstr>Times New Roman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TRA SOGNO E INCUBO</dc:title>
  <dc:creator>ferruccio.diozzi@outlook.it</dc:creator>
  <cp:lastModifiedBy>Ferruccio.diozzi@outlook.it</cp:lastModifiedBy>
  <cp:revision>63</cp:revision>
  <dcterms:created xsi:type="dcterms:W3CDTF">2024-04-14T16:04:46Z</dcterms:created>
  <dcterms:modified xsi:type="dcterms:W3CDTF">2024-07-23T09:49:22Z</dcterms:modified>
</cp:coreProperties>
</file>